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78" r:id="rId4"/>
    <p:sldId id="258" r:id="rId5"/>
    <p:sldId id="267" r:id="rId6"/>
    <p:sldId id="266" r:id="rId7"/>
    <p:sldId id="259" r:id="rId8"/>
    <p:sldId id="285" r:id="rId9"/>
    <p:sldId id="260" r:id="rId10"/>
    <p:sldId id="286" r:id="rId11"/>
    <p:sldId id="287" r:id="rId12"/>
    <p:sldId id="270" r:id="rId13"/>
    <p:sldId id="279" r:id="rId14"/>
    <p:sldId id="276" r:id="rId15"/>
    <p:sldId id="268" r:id="rId16"/>
    <p:sldId id="290" r:id="rId17"/>
    <p:sldId id="271" r:id="rId18"/>
  </p:sldIdLst>
  <p:sldSz cx="18288000" cy="10287000"/>
  <p:notesSz cx="6858000" cy="9144000"/>
  <p:embeddedFontLst>
    <p:embeddedFont>
      <p:font typeface="League Spartan" panose="020B0604020202020204" charset="0"/>
      <p:regular r:id="rId20"/>
    </p:embeddedFont>
    <p:embeddedFont>
      <p:font typeface="Libre Baskerville" panose="02000000000000000000" pitchFamily="2" charset="0"/>
      <p:regular r:id="rId21"/>
      <p:bold r:id="rId22"/>
      <p:italic r:id="rId23"/>
    </p:embeddedFont>
    <p:embeddedFont>
      <p:font typeface="Libre Baskerville Bold" panose="02000000000000000000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3" autoAdjust="0"/>
  </p:normalViewPr>
  <p:slideViewPr>
    <p:cSldViewPr>
      <p:cViewPr varScale="1">
        <p:scale>
          <a:sx n="57" d="100"/>
          <a:sy n="57" d="100"/>
        </p:scale>
        <p:origin x="56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84888-0868-4691-8245-2F3AB575E2FD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0C064-5C81-4F8D-B2D0-DFCE82234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10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0C064-5C81-4F8D-B2D0-DFCE82234B9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0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5.sv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1" cy="105891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6" name="Group 6"/>
          <p:cNvGrpSpPr/>
          <p:nvPr/>
        </p:nvGrpSpPr>
        <p:grpSpPr>
          <a:xfrm>
            <a:off x="0" y="6673456"/>
            <a:ext cx="18540168" cy="2674486"/>
            <a:chOff x="0" y="0"/>
            <a:chExt cx="4883007" cy="4602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3007" cy="460214"/>
            </a:xfrm>
            <a:custGeom>
              <a:avLst/>
              <a:gdLst/>
              <a:ahLst/>
              <a:cxnLst/>
              <a:rect l="l" t="t" r="r" b="b"/>
              <a:pathLst>
                <a:path w="4883007" h="460214">
                  <a:moveTo>
                    <a:pt x="0" y="0"/>
                  </a:moveTo>
                  <a:lnTo>
                    <a:pt x="4883007" y="0"/>
                  </a:lnTo>
                  <a:lnTo>
                    <a:pt x="4883007" y="460214"/>
                  </a:lnTo>
                  <a:lnTo>
                    <a:pt x="0" y="460214"/>
                  </a:lnTo>
                  <a:close/>
                </a:path>
              </a:pathLst>
            </a:custGeom>
            <a:solidFill>
              <a:srgbClr val="EAF73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3007" cy="498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744200" y="3009900"/>
            <a:ext cx="9525000" cy="8465529"/>
          </a:xfrm>
          <a:custGeom>
            <a:avLst/>
            <a:gdLst/>
            <a:ahLst/>
            <a:cxnLst/>
            <a:rect l="l" t="t" r="r" b="b"/>
            <a:pathLst>
              <a:path w="7278799" h="7539245">
                <a:moveTo>
                  <a:pt x="0" y="0"/>
                </a:moveTo>
                <a:lnTo>
                  <a:pt x="7278798" y="0"/>
                </a:lnTo>
                <a:lnTo>
                  <a:pt x="7278798" y="7539246"/>
                </a:lnTo>
                <a:lnTo>
                  <a:pt x="0" y="7539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0" y="-1628669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7" y="0"/>
                </a:lnTo>
                <a:lnTo>
                  <a:pt x="6763737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5695380" y="1326270"/>
            <a:ext cx="10600590" cy="50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43"/>
              </a:lnSpc>
            </a:pPr>
            <a:r>
              <a:rPr lang="en-US" sz="11036" spc="-22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 Mental Health Chatbot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B8F067B-B9E9-94BA-F093-932040AA2B59}"/>
              </a:ext>
            </a:extLst>
          </p:cNvPr>
          <p:cNvSpPr/>
          <p:nvPr/>
        </p:nvSpPr>
        <p:spPr>
          <a:xfrm>
            <a:off x="14667959" y="645399"/>
            <a:ext cx="3256022" cy="858406"/>
          </a:xfrm>
          <a:custGeom>
            <a:avLst/>
            <a:gdLst/>
            <a:ahLst/>
            <a:cxnLst/>
            <a:rect l="l" t="t" r="r" b="b"/>
            <a:pathLst>
              <a:path w="3256022" h="858406">
                <a:moveTo>
                  <a:pt x="0" y="0"/>
                </a:moveTo>
                <a:lnTo>
                  <a:pt x="3256022" y="0"/>
                </a:lnTo>
                <a:lnTo>
                  <a:pt x="3256022" y="858406"/>
                </a:lnTo>
                <a:lnTo>
                  <a:pt x="0" y="858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495F93F3-0DB8-0EBD-6B9A-C31ED4282BBF}"/>
              </a:ext>
            </a:extLst>
          </p:cNvPr>
          <p:cNvSpPr/>
          <p:nvPr/>
        </p:nvSpPr>
        <p:spPr>
          <a:xfrm>
            <a:off x="762000" y="271865"/>
            <a:ext cx="1660434" cy="1334385"/>
          </a:xfrm>
          <a:custGeom>
            <a:avLst/>
            <a:gdLst/>
            <a:ahLst/>
            <a:cxnLst/>
            <a:rect l="l" t="t" r="r" b="b"/>
            <a:pathLst>
              <a:path w="1660434" h="1334385">
                <a:moveTo>
                  <a:pt x="0" y="0"/>
                </a:moveTo>
                <a:lnTo>
                  <a:pt x="1660434" y="0"/>
                </a:lnTo>
                <a:lnTo>
                  <a:pt x="1660434" y="1334385"/>
                </a:lnTo>
                <a:lnTo>
                  <a:pt x="0" y="13343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862E6023-8260-F174-A376-C34868455D08}"/>
              </a:ext>
            </a:extLst>
          </p:cNvPr>
          <p:cNvSpPr/>
          <p:nvPr/>
        </p:nvSpPr>
        <p:spPr>
          <a:xfrm rot="-1985851">
            <a:off x="815570" y="1392224"/>
            <a:ext cx="2353619" cy="2335173"/>
          </a:xfrm>
          <a:custGeom>
            <a:avLst/>
            <a:gdLst/>
            <a:ahLst/>
            <a:cxnLst/>
            <a:rect l="l" t="t" r="r" b="b"/>
            <a:pathLst>
              <a:path w="2353619" h="2335173">
                <a:moveTo>
                  <a:pt x="0" y="0"/>
                </a:moveTo>
                <a:lnTo>
                  <a:pt x="2353619" y="0"/>
                </a:lnTo>
                <a:lnTo>
                  <a:pt x="2353619" y="2335174"/>
                </a:lnTo>
                <a:lnTo>
                  <a:pt x="0" y="2335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152FA-115A-F88F-3C3D-B81B362A9A1D}"/>
              </a:ext>
            </a:extLst>
          </p:cNvPr>
          <p:cNvSpPr txBox="1"/>
          <p:nvPr/>
        </p:nvSpPr>
        <p:spPr>
          <a:xfrm>
            <a:off x="12496659" y="7065103"/>
            <a:ext cx="97708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spc="-220" dirty="0">
                <a:solidFill>
                  <a:srgbClr val="000000"/>
                </a:solidFill>
                <a:latin typeface="League Spartan"/>
              </a:rPr>
              <a:t>Team Members:</a:t>
            </a:r>
            <a:br>
              <a:rPr lang="en-IN" sz="3000" spc="-220" dirty="0">
                <a:solidFill>
                  <a:srgbClr val="000000"/>
                </a:solidFill>
                <a:latin typeface="League Spartan"/>
              </a:rPr>
            </a:br>
            <a:r>
              <a:rPr lang="en-IN" sz="3000" spc="-220" dirty="0">
                <a:solidFill>
                  <a:srgbClr val="000000"/>
                </a:solidFill>
                <a:latin typeface="League Spartan"/>
              </a:rPr>
              <a:t>Antariksh Ramesh, </a:t>
            </a:r>
          </a:p>
          <a:p>
            <a:r>
              <a:rPr lang="en-IN" sz="3000" spc="-220" dirty="0">
                <a:solidFill>
                  <a:srgbClr val="000000"/>
                </a:solidFill>
                <a:latin typeface="League Spartan"/>
              </a:rPr>
              <a:t>Jaganath Selvan, </a:t>
            </a:r>
          </a:p>
          <a:p>
            <a:r>
              <a:rPr lang="en-IN" sz="3000" spc="-220" dirty="0" err="1">
                <a:solidFill>
                  <a:srgbClr val="000000"/>
                </a:solidFill>
                <a:latin typeface="League Spartan"/>
              </a:rPr>
              <a:t>Prithviraju</a:t>
            </a:r>
            <a:r>
              <a:rPr lang="en-IN" sz="3000" spc="-220" dirty="0">
                <a:solidFill>
                  <a:srgbClr val="000000"/>
                </a:solidFill>
                <a:latin typeface="League Spartan"/>
              </a:rPr>
              <a:t> Venkataraman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6BA9C-2235-35E0-18CB-51AAC1A7F1A1}"/>
              </a:ext>
            </a:extLst>
          </p:cNvPr>
          <p:cNvSpPr txBox="1"/>
          <p:nvPr/>
        </p:nvSpPr>
        <p:spPr>
          <a:xfrm>
            <a:off x="762000" y="7425923"/>
            <a:ext cx="112530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spc="-220" dirty="0">
                <a:solidFill>
                  <a:srgbClr val="000000"/>
                </a:solidFill>
                <a:latin typeface="League Spartan"/>
              </a:rPr>
              <a:t>IS 699 – Information Systems Project</a:t>
            </a:r>
          </a:p>
          <a:p>
            <a:r>
              <a:rPr lang="en-IN" sz="3000" spc="-220" dirty="0">
                <a:solidFill>
                  <a:srgbClr val="000000"/>
                </a:solidFill>
                <a:latin typeface="League Spartan"/>
              </a:rPr>
              <a:t>Instructor: Abraham Asher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741E8037-3ECB-C357-4614-6D545C1E1EC4}"/>
              </a:ext>
            </a:extLst>
          </p:cNvPr>
          <p:cNvSpPr/>
          <p:nvPr/>
        </p:nvSpPr>
        <p:spPr>
          <a:xfrm>
            <a:off x="13796815" y="3942798"/>
            <a:ext cx="1758353" cy="2233473"/>
          </a:xfrm>
          <a:custGeom>
            <a:avLst/>
            <a:gdLst/>
            <a:ahLst/>
            <a:cxnLst/>
            <a:rect l="l" t="t" r="r" b="b"/>
            <a:pathLst>
              <a:path w="1758353" h="2233473">
                <a:moveTo>
                  <a:pt x="0" y="0"/>
                </a:moveTo>
                <a:lnTo>
                  <a:pt x="1758353" y="0"/>
                </a:lnTo>
                <a:lnTo>
                  <a:pt x="1758353" y="2233473"/>
                </a:lnTo>
                <a:lnTo>
                  <a:pt x="0" y="22334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C844-CC13-94BA-3950-0C7DF773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D53B11-480F-309B-2AE6-AAE5728394D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446119B-1470-827A-EC00-69D95225839B}"/>
              </a:ext>
            </a:extLst>
          </p:cNvPr>
          <p:cNvGrpSpPr/>
          <p:nvPr/>
        </p:nvGrpSpPr>
        <p:grpSpPr>
          <a:xfrm>
            <a:off x="8966" y="1926460"/>
            <a:ext cx="18287999" cy="8358299"/>
            <a:chOff x="0" y="0"/>
            <a:chExt cx="1316049" cy="164763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C194F7B-EC18-3785-48F2-517575ED1A9B}"/>
                </a:ext>
              </a:extLst>
            </p:cNvPr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AAE1F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5808E8-20EE-3F97-09D3-8804C3907999}"/>
                </a:ext>
              </a:extLst>
            </p:cNvPr>
            <p:cNvSpPr txBox="1"/>
            <p:nvPr/>
          </p:nvSpPr>
          <p:spPr>
            <a:xfrm>
              <a:off x="0" y="-38100"/>
              <a:ext cx="1316049" cy="1685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4336EC97-DA3C-DAAC-263A-4C5E93A020EF}"/>
              </a:ext>
            </a:extLst>
          </p:cNvPr>
          <p:cNvSpPr txBox="1"/>
          <p:nvPr/>
        </p:nvSpPr>
        <p:spPr>
          <a:xfrm>
            <a:off x="616899" y="491022"/>
            <a:ext cx="17010149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IN" sz="6500" b="1" spc="-130" dirty="0">
                <a:solidFill>
                  <a:srgbClr val="000000"/>
                </a:solidFill>
                <a:latin typeface="League Spartan"/>
              </a:rPr>
              <a:t>Technical Architecture</a:t>
            </a:r>
            <a:endParaRPr lang="en-US" sz="6500" b="1" spc="-130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D308BB-A0D8-329F-B4A8-9A1DA6C3C1A8}"/>
              </a:ext>
            </a:extLst>
          </p:cNvPr>
          <p:cNvSpPr txBox="1"/>
          <p:nvPr/>
        </p:nvSpPr>
        <p:spPr>
          <a:xfrm>
            <a:off x="76200" y="2094998"/>
            <a:ext cx="11642437" cy="758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000000"/>
                </a:solidFill>
                <a:latin typeface="Libre Baskerville"/>
              </a:rPr>
              <a:t>Frontend: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HTML:</a:t>
            </a:r>
            <a:r>
              <a:rPr lang="en-US" sz="3200" dirty="0"/>
              <a:t> Defines the structure and layout of the chatbot interface, organizing elements like forms, buttons, and text fields for a user-friendly design.</a:t>
            </a:r>
            <a:endParaRPr lang="en-US" sz="3200" b="1" dirty="0">
              <a:solidFill>
                <a:srgbClr val="000000"/>
              </a:solidFill>
              <a:latin typeface="Libre Baskerville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CSS:</a:t>
            </a:r>
            <a:r>
              <a:rPr lang="en-US" sz="3200" dirty="0"/>
              <a:t> Enhances the appearance of the chatbot with clean styling, responsive layouts, and consistent visual themes for optimal usability across devices.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JavaScript:</a:t>
            </a:r>
            <a:r>
              <a:rPr lang="en-US" sz="3200" dirty="0"/>
              <a:t> Implements dynamic interactions such as real-time user input handling and seamless communication with the backend to deliver a smooth and engaging user experience.</a:t>
            </a:r>
            <a:endParaRPr lang="en-US" sz="3200" b="1" dirty="0">
              <a:solidFill>
                <a:srgbClr val="000000"/>
              </a:solidFill>
              <a:latin typeface="Libre Baskerville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85A09B2-9972-29E0-1243-D3E5794D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2781300"/>
            <a:ext cx="5890480" cy="5908116"/>
          </a:xfrm>
          <a:prstGeom prst="rect">
            <a:avLst/>
          </a:prstGeom>
        </p:spPr>
      </p:pic>
      <p:sp>
        <p:nvSpPr>
          <p:cNvPr id="3" name="Freeform 11">
            <a:extLst>
              <a:ext uri="{FF2B5EF4-FFF2-40B4-BE49-F238E27FC236}">
                <a16:creationId xmlns:a16="http://schemas.microsoft.com/office/drawing/2014/main" id="{C44A2273-F963-BFED-E27E-6DB3B95B9148}"/>
              </a:ext>
            </a:extLst>
          </p:cNvPr>
          <p:cNvSpPr/>
          <p:nvPr/>
        </p:nvSpPr>
        <p:spPr>
          <a:xfrm>
            <a:off x="15446091" y="252808"/>
            <a:ext cx="1660434" cy="1334385"/>
          </a:xfrm>
          <a:custGeom>
            <a:avLst/>
            <a:gdLst/>
            <a:ahLst/>
            <a:cxnLst/>
            <a:rect l="l" t="t" r="r" b="b"/>
            <a:pathLst>
              <a:path w="1660434" h="1334385">
                <a:moveTo>
                  <a:pt x="0" y="0"/>
                </a:moveTo>
                <a:lnTo>
                  <a:pt x="1660434" y="0"/>
                </a:lnTo>
                <a:lnTo>
                  <a:pt x="1660434" y="1334385"/>
                </a:lnTo>
                <a:lnTo>
                  <a:pt x="0" y="1334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052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FE409-AFEE-5EB6-1683-47E4E605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D61953-DCD8-A5F9-A528-7EE06BA74D11}"/>
              </a:ext>
            </a:extLst>
          </p:cNvPr>
          <p:cNvSpPr/>
          <p:nvPr/>
        </p:nvSpPr>
        <p:spPr>
          <a:xfrm>
            <a:off x="20472" y="-210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4B11EC0-C5C1-7752-08C9-FF5049365217}"/>
              </a:ext>
            </a:extLst>
          </p:cNvPr>
          <p:cNvGrpSpPr/>
          <p:nvPr/>
        </p:nvGrpSpPr>
        <p:grpSpPr>
          <a:xfrm>
            <a:off x="1143000" y="1409700"/>
            <a:ext cx="16701656" cy="8282099"/>
            <a:chOff x="0" y="0"/>
            <a:chExt cx="1316049" cy="164763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7171255-98C5-F342-7F21-135D8C58C44F}"/>
                </a:ext>
              </a:extLst>
            </p:cNvPr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AAE1F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DC7C30B-1370-8764-A2FE-6FCB76F5501E}"/>
                </a:ext>
              </a:extLst>
            </p:cNvPr>
            <p:cNvSpPr txBox="1"/>
            <p:nvPr/>
          </p:nvSpPr>
          <p:spPr>
            <a:xfrm>
              <a:off x="0" y="-38100"/>
              <a:ext cx="1316049" cy="1685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76549045-F714-9046-C7FA-2CBD3EECD69E}"/>
              </a:ext>
            </a:extLst>
          </p:cNvPr>
          <p:cNvSpPr txBox="1"/>
          <p:nvPr/>
        </p:nvSpPr>
        <p:spPr>
          <a:xfrm>
            <a:off x="14141927" y="1489531"/>
            <a:ext cx="1268982" cy="19469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8400"/>
              </a:lnSpc>
            </a:pPr>
            <a:endParaRPr lang="en-US" sz="6000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D1845A4-4B35-E8F4-BCFC-360F9739370C}"/>
              </a:ext>
            </a:extLst>
          </p:cNvPr>
          <p:cNvSpPr txBox="1"/>
          <p:nvPr/>
        </p:nvSpPr>
        <p:spPr>
          <a:xfrm>
            <a:off x="616899" y="491022"/>
            <a:ext cx="17010149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IN" sz="6500" b="1" spc="-130" dirty="0">
                <a:solidFill>
                  <a:srgbClr val="000000"/>
                </a:solidFill>
                <a:latin typeface="League Spartan"/>
              </a:rPr>
              <a:t>Technical Architecture</a:t>
            </a:r>
            <a:endParaRPr lang="en-US" sz="6500" b="1" spc="-130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9A65F68E-DC0B-25ED-5B59-179DA4657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34" b="32096"/>
          <a:stretch/>
        </p:blipFill>
        <p:spPr>
          <a:xfrm>
            <a:off x="1143000" y="1409699"/>
            <a:ext cx="10397319" cy="8282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14666C-331E-BBF3-74C0-BE4667FAA913}"/>
              </a:ext>
            </a:extLst>
          </p:cNvPr>
          <p:cNvSpPr txBox="1"/>
          <p:nvPr/>
        </p:nvSpPr>
        <p:spPr>
          <a:xfrm>
            <a:off x="11658600" y="2019300"/>
            <a:ext cx="596844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SQLite:</a:t>
            </a:r>
            <a:r>
              <a:rPr lang="en-US" sz="3200" dirty="0"/>
              <a:t> A lightweight, serverless database designed to store user data, chat sessions, and mood tracking logs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Why we switched from MySQL:</a:t>
            </a:r>
            <a:r>
              <a:rPr lang="en-US" sz="3200" dirty="0"/>
              <a:t> SQLite was chosen over MySQL due to its simplicity, ease of use, and no need for complex server setup, making it more suitable for development and deployment in this project.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68489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593735" y="-2958626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6" y="0"/>
                </a:lnTo>
                <a:lnTo>
                  <a:pt x="6763736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410852">
            <a:off x="15058597" y="6115019"/>
            <a:ext cx="6951604" cy="6081608"/>
          </a:xfrm>
          <a:custGeom>
            <a:avLst/>
            <a:gdLst/>
            <a:ahLst/>
            <a:cxnLst/>
            <a:rect l="l" t="t" r="r" b="b"/>
            <a:pathLst>
              <a:path w="6951604" h="6081608">
                <a:moveTo>
                  <a:pt x="0" y="0"/>
                </a:moveTo>
                <a:lnTo>
                  <a:pt x="6951604" y="0"/>
                </a:lnTo>
                <a:lnTo>
                  <a:pt x="6951604" y="6081608"/>
                </a:lnTo>
                <a:lnTo>
                  <a:pt x="0" y="6081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38619"/>
              </p:ext>
            </p:extLst>
          </p:nvPr>
        </p:nvGraphicFramePr>
        <p:xfrm>
          <a:off x="2876428" y="2669402"/>
          <a:ext cx="5579860" cy="6286503"/>
        </p:xfrm>
        <a:graphic>
          <a:graphicData uri="http://schemas.openxmlformats.org/drawingml/2006/table">
            <a:tbl>
              <a:tblPr/>
              <a:tblGrid>
                <a:gridCol w="557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99075">
                <a:tc>
                  <a:txBody>
                    <a:bodyPr/>
                    <a:lstStyle/>
                    <a:p>
                      <a:pPr algn="ctr">
                        <a:lnSpc>
                          <a:spcPts val="2217"/>
                        </a:lnSpc>
                        <a:defRPr/>
                      </a:pPr>
                      <a:r>
                        <a:rPr lang="en-US" sz="2500" b="1" dirty="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1ST HALF</a:t>
                      </a:r>
                      <a:endParaRPr lang="en-US" sz="2500" dirty="0"/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7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554">
                <a:tc>
                  <a:txBody>
                    <a:bodyPr/>
                    <a:lstStyle/>
                    <a:p>
                      <a:pPr algn="ctr">
                        <a:lnSpc>
                          <a:spcPts val="2217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eague Spartan"/>
                        </a:rPr>
                        <a:t>Project Planning Phase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eague Spartan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319">
                <a:tc>
                  <a:txBody>
                    <a:bodyPr/>
                    <a:lstStyle/>
                    <a:p>
                      <a:pPr marL="280843" lvl="1" indent="-140421" algn="ctr">
                        <a:lnSpc>
                          <a:spcPts val="1821"/>
                        </a:lnSpc>
                        <a:buFont typeface="Arial"/>
                        <a:buChar char="•"/>
                        <a:defRPr/>
                      </a:pPr>
                      <a:r>
                        <a:rPr lang="en-IN" sz="2499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September 17 – October 1</a:t>
                      </a:r>
                      <a:endParaRPr lang="en-US" sz="2499" kern="1200" dirty="0">
                        <a:solidFill>
                          <a:srgbClr val="000000"/>
                        </a:solidFill>
                        <a:latin typeface="Libre Baskerville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5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217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eague Spartan"/>
                          <a:ea typeface="+mn-ea"/>
                          <a:cs typeface="+mn-cs"/>
                        </a:rPr>
                        <a:t>Design Phase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eague Spartan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2250">
                <a:tc>
                  <a:txBody>
                    <a:bodyPr/>
                    <a:lstStyle/>
                    <a:p>
                      <a:pPr marL="280843" lvl="1" indent="-140421" algn="ctr" defTabSz="914400" rtl="0" eaLnBrk="1" latinLnBrk="0" hangingPunct="1">
                        <a:lnSpc>
                          <a:spcPts val="1821"/>
                        </a:lnSpc>
                        <a:buFont typeface="Arial"/>
                        <a:buChar char="•"/>
                        <a:defRPr/>
                      </a:pPr>
                      <a:r>
                        <a:rPr lang="en-IN" sz="2499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October 2 – October 15</a:t>
                      </a:r>
                      <a:endParaRPr lang="en-US" sz="2499" kern="1200" dirty="0">
                        <a:solidFill>
                          <a:srgbClr val="000000"/>
                        </a:solidFill>
                        <a:latin typeface="Libre Baskerville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4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217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eague Spartan"/>
                          <a:ea typeface="+mn-ea"/>
                          <a:cs typeface="+mn-cs"/>
                        </a:rPr>
                        <a:t>Development Phase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eague Spartan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9665">
                <a:tc>
                  <a:txBody>
                    <a:bodyPr/>
                    <a:lstStyle/>
                    <a:p>
                      <a:pPr marL="280843" lvl="1" indent="-140421" algn="ctr" defTabSz="914400" rtl="0" eaLnBrk="1" latinLnBrk="0" hangingPunct="1">
                        <a:lnSpc>
                          <a:spcPts val="1821"/>
                        </a:lnSpc>
                        <a:buFont typeface="Arial"/>
                        <a:buChar char="•"/>
                        <a:defRPr/>
                      </a:pPr>
                      <a:r>
                        <a:rPr lang="en-IN" sz="2499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October 16 – November 12</a:t>
                      </a:r>
                      <a:endParaRPr lang="en-US" sz="2499" kern="1200" dirty="0">
                        <a:solidFill>
                          <a:srgbClr val="000000"/>
                        </a:solidFill>
                        <a:latin typeface="Libre Baskerville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76492"/>
              </p:ext>
            </p:extLst>
          </p:nvPr>
        </p:nvGraphicFramePr>
        <p:xfrm>
          <a:off x="10058400" y="2669402"/>
          <a:ext cx="6246487" cy="6375849"/>
        </p:xfrm>
        <a:graphic>
          <a:graphicData uri="http://schemas.openxmlformats.org/drawingml/2006/table">
            <a:tbl>
              <a:tblPr/>
              <a:tblGrid>
                <a:gridCol w="624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98256">
                <a:tc>
                  <a:txBody>
                    <a:bodyPr/>
                    <a:lstStyle/>
                    <a:p>
                      <a:pPr algn="ctr">
                        <a:lnSpc>
                          <a:spcPts val="2217"/>
                        </a:lnSpc>
                        <a:defRPr/>
                      </a:pPr>
                      <a:r>
                        <a:rPr lang="en-US" sz="2500" b="1" dirty="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2ND HALF</a:t>
                      </a:r>
                      <a:endParaRPr lang="en-US" sz="2500" dirty="0"/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7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6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217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eague Spartan"/>
                          <a:ea typeface="+mn-ea"/>
                          <a:cs typeface="+mn-cs"/>
                        </a:rPr>
                        <a:t>Testing Phase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eague Spartan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2869">
                <a:tc>
                  <a:txBody>
                    <a:bodyPr/>
                    <a:lstStyle/>
                    <a:p>
                      <a:pPr marL="280843" lvl="1" indent="-140421" algn="ctr" defTabSz="914400" rtl="0" eaLnBrk="1" latinLnBrk="0" hangingPunct="1">
                        <a:lnSpc>
                          <a:spcPts val="1821"/>
                        </a:lnSpc>
                        <a:buFont typeface="Arial"/>
                        <a:buChar char="•"/>
                        <a:defRPr/>
                      </a:pPr>
                      <a:r>
                        <a:rPr lang="en-IN" sz="2499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November 13 – November 26</a:t>
                      </a:r>
                      <a:endParaRPr lang="en-US" sz="2499" kern="1200" dirty="0">
                        <a:solidFill>
                          <a:srgbClr val="000000"/>
                        </a:solidFill>
                        <a:latin typeface="Libre Baskerville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768">
                <a:tc>
                  <a:txBody>
                    <a:bodyPr/>
                    <a:lstStyle/>
                    <a:p>
                      <a:pPr algn="ctr">
                        <a:lnSpc>
                          <a:spcPts val="2217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eague Spartan"/>
                          <a:ea typeface="+mn-ea"/>
                          <a:cs typeface="+mn-cs"/>
                        </a:rPr>
                        <a:t>Final Review and Adjustments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eague Spartan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564">
                <a:tc>
                  <a:txBody>
                    <a:bodyPr/>
                    <a:lstStyle/>
                    <a:p>
                      <a:pPr marL="280843" lvl="1" indent="-140421" algn="ctr">
                        <a:lnSpc>
                          <a:spcPts val="1821"/>
                        </a:lnSpc>
                        <a:buFont typeface="Arial"/>
                        <a:buChar char="•"/>
                        <a:defRPr/>
                      </a:pPr>
                      <a:r>
                        <a:rPr lang="en-IN" sz="2499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November 27 – December 3</a:t>
                      </a:r>
                      <a:endParaRPr lang="en-US" sz="2499" kern="1200" dirty="0">
                        <a:solidFill>
                          <a:srgbClr val="000000"/>
                        </a:solidFill>
                        <a:latin typeface="Libre Baskerville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76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217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eague Spartan"/>
                          <a:ea typeface="+mn-ea"/>
                          <a:cs typeface="+mn-cs"/>
                        </a:rPr>
                        <a:t>Project Completion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eague Spartan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58902">
                <a:tc>
                  <a:txBody>
                    <a:bodyPr/>
                    <a:lstStyle/>
                    <a:p>
                      <a:pPr marL="0" lvl="1" indent="-140421" algn="ctr" defTabSz="914400" rtl="0" eaLnBrk="1" latinLnBrk="0" hangingPunct="1">
                        <a:lnSpc>
                          <a:spcPts val="2217"/>
                        </a:lnSpc>
                        <a:buFont typeface="Arial"/>
                        <a:buChar char="•"/>
                        <a:defRPr/>
                      </a:pPr>
                      <a:r>
                        <a:rPr lang="en-IN" sz="2499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December 3 – December 10</a:t>
                      </a:r>
                      <a:endParaRPr lang="en-US" sz="2499" kern="1200" dirty="0">
                        <a:solidFill>
                          <a:srgbClr val="000000"/>
                        </a:solidFill>
                        <a:latin typeface="Libre Baskerville"/>
                        <a:ea typeface="+mn-ea"/>
                        <a:cs typeface="+mn-cs"/>
                      </a:endParaRPr>
                    </a:p>
                  </a:txBody>
                  <a:tcPr marL="137668" marR="137668" marT="137668" marB="137668" anchor="ctr">
                    <a:lnL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579911" y="729262"/>
            <a:ext cx="1512817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 u="none" spc="-179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Timeline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540453" y="314351"/>
            <a:ext cx="2335272" cy="1796036"/>
          </a:xfrm>
          <a:custGeom>
            <a:avLst/>
            <a:gdLst/>
            <a:ahLst/>
            <a:cxnLst/>
            <a:rect l="l" t="t" r="r" b="b"/>
            <a:pathLst>
              <a:path w="2335272" h="1796036">
                <a:moveTo>
                  <a:pt x="0" y="0"/>
                </a:moveTo>
                <a:lnTo>
                  <a:pt x="2335272" y="0"/>
                </a:lnTo>
                <a:lnTo>
                  <a:pt x="2335272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F9CAD13-3CFD-BF90-8F77-5AF479C30083}"/>
              </a:ext>
            </a:extLst>
          </p:cNvPr>
          <p:cNvSpPr/>
          <p:nvPr/>
        </p:nvSpPr>
        <p:spPr>
          <a:xfrm>
            <a:off x="395139" y="7581900"/>
            <a:ext cx="1758353" cy="2233473"/>
          </a:xfrm>
          <a:custGeom>
            <a:avLst/>
            <a:gdLst/>
            <a:ahLst/>
            <a:cxnLst/>
            <a:rect l="l" t="t" r="r" b="b"/>
            <a:pathLst>
              <a:path w="1758353" h="2233473">
                <a:moveTo>
                  <a:pt x="0" y="0"/>
                </a:moveTo>
                <a:lnTo>
                  <a:pt x="1758353" y="0"/>
                </a:lnTo>
                <a:lnTo>
                  <a:pt x="1758353" y="2233473"/>
                </a:lnTo>
                <a:lnTo>
                  <a:pt x="0" y="2233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6119830" y="1382941"/>
            <a:ext cx="6048340" cy="604834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E1F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00574" y="929242"/>
            <a:ext cx="1562563" cy="15625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08483" y="892619"/>
            <a:ext cx="1562563" cy="15625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57255" y="5779829"/>
            <a:ext cx="1562563" cy="156256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708385" y="5947333"/>
            <a:ext cx="1562563" cy="156256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5241823" y="4376336"/>
            <a:ext cx="85895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rot="-5400000">
            <a:off x="2734858" y="4162296"/>
            <a:ext cx="4956542" cy="244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>
            <a:off x="3763137" y="1712723"/>
            <a:ext cx="144571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 flipV="1">
            <a:off x="3719818" y="6652776"/>
            <a:ext cx="1481102" cy="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355196" y="2609855"/>
            <a:ext cx="3314113" cy="1284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  <a:spcBef>
                <a:spcPct val="0"/>
              </a:spcBef>
            </a:pPr>
            <a:r>
              <a:rPr lang="en-IN" sz="3634" dirty="0">
                <a:solidFill>
                  <a:srgbClr val="000000"/>
                </a:solidFill>
                <a:latin typeface="League Spartan"/>
              </a:rPr>
              <a:t>Accurate NLP Responses</a:t>
            </a:r>
            <a:endParaRPr lang="en-US" sz="3634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42897" y="1278166"/>
            <a:ext cx="477917" cy="196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IN" sz="6000" dirty="0"/>
              <a:t>🧠</a:t>
            </a:r>
          </a:p>
          <a:p>
            <a:pPr algn="ctr">
              <a:lnSpc>
                <a:spcPts val="7839"/>
              </a:lnSpc>
              <a:spcBef>
                <a:spcPct val="0"/>
              </a:spcBef>
            </a:pPr>
            <a:endParaRPr lang="en-US" sz="5599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415609" y="6116244"/>
            <a:ext cx="79724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6000" dirty="0"/>
              <a:t>📊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77880" y="1117703"/>
            <a:ext cx="623768" cy="2966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IN" sz="6000" dirty="0"/>
              <a:t>📚</a:t>
            </a:r>
          </a:p>
          <a:p>
            <a:pPr algn="ctr">
              <a:lnSpc>
                <a:spcPts val="7839"/>
              </a:lnSpc>
              <a:spcBef>
                <a:spcPct val="0"/>
              </a:spcBef>
            </a:pPr>
            <a:endParaRPr lang="en-IN" sz="6000" dirty="0"/>
          </a:p>
          <a:p>
            <a:pPr algn="ctr">
              <a:lnSpc>
                <a:spcPts val="7839"/>
              </a:lnSpc>
              <a:spcBef>
                <a:spcPct val="0"/>
              </a:spcBef>
            </a:pPr>
            <a:endParaRPr lang="en-US" sz="5599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607801" y="6229145"/>
            <a:ext cx="1709834" cy="1965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IN" sz="6000" dirty="0"/>
              <a:t>💻</a:t>
            </a:r>
          </a:p>
          <a:p>
            <a:pPr algn="ctr">
              <a:lnSpc>
                <a:spcPts val="7839"/>
              </a:lnSpc>
              <a:spcBef>
                <a:spcPct val="0"/>
              </a:spcBef>
            </a:pPr>
            <a:endParaRPr lang="en-US" sz="5599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09950" y="2639463"/>
            <a:ext cx="4725650" cy="1284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  <a:spcBef>
                <a:spcPct val="0"/>
              </a:spcBef>
            </a:pPr>
            <a:r>
              <a:rPr lang="en-IN" sz="3634" dirty="0">
                <a:solidFill>
                  <a:srgbClr val="000000"/>
                </a:solidFill>
                <a:latin typeface="League Spartan"/>
              </a:rPr>
              <a:t>Personalized Recommendations</a:t>
            </a:r>
            <a:endParaRPr lang="en-US" sz="3634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10613" y="7373283"/>
            <a:ext cx="5225354" cy="1284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  <a:spcBef>
                <a:spcPct val="0"/>
              </a:spcBef>
            </a:pPr>
            <a:r>
              <a:rPr lang="en-IN" sz="3634" dirty="0">
                <a:solidFill>
                  <a:srgbClr val="000000"/>
                </a:solidFill>
                <a:latin typeface="League Spartan"/>
              </a:rPr>
              <a:t>Comprehensive Mood Tracking</a:t>
            </a:r>
            <a:endParaRPr lang="en-US" sz="3634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597761" y="7552873"/>
            <a:ext cx="3937048" cy="1284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  <a:spcBef>
                <a:spcPct val="0"/>
              </a:spcBef>
            </a:pPr>
            <a:r>
              <a:rPr lang="en-IN" sz="3634" dirty="0">
                <a:solidFill>
                  <a:srgbClr val="000000"/>
                </a:solidFill>
                <a:latin typeface="League Spartan"/>
              </a:rPr>
              <a:t>Seamless User Interface</a:t>
            </a:r>
            <a:endParaRPr lang="en-US" sz="3634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33245" y="4033509"/>
            <a:ext cx="3688902" cy="136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4" dirty="0">
                <a:solidFill>
                  <a:srgbClr val="000000"/>
                </a:solidFill>
                <a:latin typeface="Libre Baskerville"/>
              </a:rPr>
              <a:t>Chatbot understands and responds empathetically using Natural Language Processing.</a:t>
            </a:r>
            <a:endParaRPr lang="en-US" sz="1904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066637" y="3997099"/>
            <a:ext cx="3091036" cy="136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4" dirty="0">
                <a:solidFill>
                  <a:srgbClr val="000000"/>
                </a:solidFill>
                <a:latin typeface="Libre Baskerville"/>
              </a:rPr>
              <a:t>Delivers tailored mental health resources based on user inputs and mood analysis.</a:t>
            </a:r>
            <a:endParaRPr lang="en-US" sz="1904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3587" y="8752924"/>
            <a:ext cx="4377333" cy="101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4" dirty="0">
                <a:solidFill>
                  <a:srgbClr val="000000"/>
                </a:solidFill>
                <a:latin typeface="Libre Baskerville"/>
              </a:rPr>
              <a:t>Logs user emotions and visualizes mood trends to support self-awareness.</a:t>
            </a:r>
            <a:endParaRPr lang="en-US" sz="1904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793313" y="8858479"/>
            <a:ext cx="5392706" cy="67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4" dirty="0">
                <a:solidFill>
                  <a:srgbClr val="000000"/>
                </a:solidFill>
                <a:latin typeface="Libre Baskerville"/>
              </a:rPr>
              <a:t>Intuitive, responsive design for easy and engaging user experience.</a:t>
            </a:r>
            <a:endParaRPr lang="en-US" sz="1904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12168170" y="4349961"/>
            <a:ext cx="85895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rot="-5400000">
            <a:off x="10548990" y="4199657"/>
            <a:ext cx="4913410" cy="1429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 flipV="1">
            <a:off x="12998551" y="1766582"/>
            <a:ext cx="1809929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/>
          <p:cNvSpPr/>
          <p:nvPr/>
        </p:nvSpPr>
        <p:spPr>
          <a:xfrm>
            <a:off x="12998550" y="6679993"/>
            <a:ext cx="1709834" cy="2639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D1C28B-CB48-1A65-9A66-84839B79570D}"/>
              </a:ext>
            </a:extLst>
          </p:cNvPr>
          <p:cNvSpPr txBox="1"/>
          <p:nvPr/>
        </p:nvSpPr>
        <p:spPr>
          <a:xfrm>
            <a:off x="6488049" y="3406840"/>
            <a:ext cx="57564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000" b="1" spc="-179" dirty="0">
                <a:solidFill>
                  <a:srgbClr val="000000"/>
                </a:solidFill>
                <a:latin typeface="League Spartan"/>
              </a:rPr>
              <a:t>Project </a:t>
            </a:r>
          </a:p>
          <a:p>
            <a:r>
              <a:rPr lang="en-IN" sz="6000" b="1" spc="-179" dirty="0">
                <a:solidFill>
                  <a:srgbClr val="000000"/>
                </a:solidFill>
                <a:latin typeface="League Spartan"/>
              </a:rPr>
              <a:t>Achievements</a:t>
            </a:r>
          </a:p>
        </p:txBody>
      </p:sp>
      <p:sp>
        <p:nvSpPr>
          <p:cNvPr id="45" name="Freeform 10">
            <a:extLst>
              <a:ext uri="{FF2B5EF4-FFF2-40B4-BE49-F238E27FC236}">
                <a16:creationId xmlns:a16="http://schemas.microsoft.com/office/drawing/2014/main" id="{C6B88D62-2F80-C163-4BC3-5BF3FED805B9}"/>
              </a:ext>
            </a:extLst>
          </p:cNvPr>
          <p:cNvSpPr/>
          <p:nvPr/>
        </p:nvSpPr>
        <p:spPr>
          <a:xfrm rot="-1985851">
            <a:off x="8091717" y="8380255"/>
            <a:ext cx="1860723" cy="1844494"/>
          </a:xfrm>
          <a:custGeom>
            <a:avLst/>
            <a:gdLst/>
            <a:ahLst/>
            <a:cxnLst/>
            <a:rect l="l" t="t" r="r" b="b"/>
            <a:pathLst>
              <a:path w="2353619" h="2335173">
                <a:moveTo>
                  <a:pt x="0" y="0"/>
                </a:moveTo>
                <a:lnTo>
                  <a:pt x="2353619" y="0"/>
                </a:lnTo>
                <a:lnTo>
                  <a:pt x="2353619" y="2335174"/>
                </a:lnTo>
                <a:lnTo>
                  <a:pt x="0" y="2335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7C5CFB82-14BE-8B55-F982-24D7A309AE15}"/>
              </a:ext>
            </a:extLst>
          </p:cNvPr>
          <p:cNvSpPr/>
          <p:nvPr/>
        </p:nvSpPr>
        <p:spPr>
          <a:xfrm>
            <a:off x="8353824" y="7663268"/>
            <a:ext cx="1323576" cy="1195211"/>
          </a:xfrm>
          <a:custGeom>
            <a:avLst/>
            <a:gdLst/>
            <a:ahLst/>
            <a:cxnLst/>
            <a:rect l="l" t="t" r="r" b="b"/>
            <a:pathLst>
              <a:path w="1660434" h="1334385">
                <a:moveTo>
                  <a:pt x="0" y="0"/>
                </a:moveTo>
                <a:lnTo>
                  <a:pt x="1660434" y="0"/>
                </a:lnTo>
                <a:lnTo>
                  <a:pt x="1660434" y="1334385"/>
                </a:lnTo>
                <a:lnTo>
                  <a:pt x="0" y="1334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08365"/>
            <a:ext cx="10185874" cy="114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  <a:spcBef>
                <a:spcPct val="0"/>
              </a:spcBef>
            </a:pPr>
            <a:r>
              <a:rPr lang="en-IN" sz="4000" b="1" dirty="0"/>
              <a:t>Challenges</a:t>
            </a:r>
            <a:r>
              <a:rPr lang="en-IN" sz="4000" dirty="0"/>
              <a:t>:</a:t>
            </a: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383170"/>
            <a:ext cx="12992100" cy="2824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Libre Baskerville"/>
              </a:rPr>
              <a:t> TensorFlow and </a:t>
            </a:r>
            <a:r>
              <a:rPr lang="en-US" sz="2500" b="1" dirty="0" err="1">
                <a:solidFill>
                  <a:srgbClr val="000000"/>
                </a:solidFill>
                <a:latin typeface="Libre Baskerville"/>
              </a:rPr>
              <a:t>spaCy</a:t>
            </a:r>
            <a:r>
              <a:rPr lang="en-US" sz="2500" b="1" dirty="0">
                <a:solidFill>
                  <a:srgbClr val="000000"/>
                </a:solidFill>
                <a:latin typeface="Libre Baskerville"/>
              </a:rPr>
              <a:t> Compatibility Issues: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	</a:t>
            </a:r>
            <a:r>
              <a:rPr lang="en-US" sz="2500" dirty="0">
                <a:solidFill>
                  <a:srgbClr val="000000"/>
                </a:solidFill>
                <a:latin typeface="Libre Baskerville"/>
              </a:rPr>
              <a:t>Faced initial difficulties with TensorFlow and </a:t>
            </a:r>
            <a:r>
              <a:rPr lang="en-US" sz="2500" dirty="0" err="1">
                <a:solidFill>
                  <a:srgbClr val="000000"/>
                </a:solidFill>
                <a:latin typeface="Libre Baskerville"/>
              </a:rPr>
              <a:t>spaCy</a:t>
            </a:r>
            <a:r>
              <a:rPr lang="en-US" sz="2500" dirty="0">
                <a:solidFill>
                  <a:srgbClr val="000000"/>
                </a:solidFill>
                <a:latin typeface="Libre Baskerville"/>
              </a:rPr>
              <a:t> during NLP implementation.</a:t>
            </a:r>
          </a:p>
          <a:p>
            <a:pPr lvl="2">
              <a:lnSpc>
                <a:spcPct val="150000"/>
              </a:lnSpc>
            </a:pPr>
            <a:r>
              <a:rPr lang="en-US" sz="2500" b="1" dirty="0">
                <a:solidFill>
                  <a:srgbClr val="000000"/>
                </a:solidFill>
                <a:latin typeface="Libre Baskerville"/>
              </a:rPr>
              <a:t>Solution:</a:t>
            </a:r>
            <a:r>
              <a:rPr lang="en-US" sz="2500" dirty="0">
                <a:solidFill>
                  <a:srgbClr val="000000"/>
                </a:solidFill>
                <a:latin typeface="Libre Baskerville"/>
              </a:rPr>
              <a:t> Switched to NLTK for better performance and ease of integration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682437"/>
            <a:ext cx="18288000" cy="1717863"/>
            <a:chOff x="0" y="0"/>
            <a:chExt cx="1861762" cy="4524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1762" cy="452441"/>
            </a:xfrm>
            <a:custGeom>
              <a:avLst/>
              <a:gdLst/>
              <a:ahLst/>
              <a:cxnLst/>
              <a:rect l="l" t="t" r="r" b="b"/>
              <a:pathLst>
                <a:path w="1861762" h="452441">
                  <a:moveTo>
                    <a:pt x="0" y="0"/>
                  </a:moveTo>
                  <a:lnTo>
                    <a:pt x="1861762" y="0"/>
                  </a:lnTo>
                  <a:lnTo>
                    <a:pt x="1861762" y="452441"/>
                  </a:lnTo>
                  <a:lnTo>
                    <a:pt x="0" y="452441"/>
                  </a:lnTo>
                  <a:close/>
                </a:path>
              </a:pathLst>
            </a:custGeom>
            <a:solidFill>
              <a:srgbClr val="AAE1F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61762" cy="490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81200" y="943138"/>
            <a:ext cx="155829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and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402714"/>
            <a:ext cx="10185874" cy="61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IN" sz="4000" b="1" dirty="0"/>
              <a:t>Insights Gained!</a:t>
            </a:r>
            <a:endParaRPr lang="en-US" sz="4000" b="1" dirty="0">
              <a:sym typeface="League Spartan"/>
            </a:endParaRPr>
          </a:p>
        </p:txBody>
      </p:sp>
      <p:sp>
        <p:nvSpPr>
          <p:cNvPr id="10" name="Freeform 10"/>
          <p:cNvSpPr/>
          <p:nvPr/>
        </p:nvSpPr>
        <p:spPr>
          <a:xfrm rot="-8626737">
            <a:off x="12514474" y="7615505"/>
            <a:ext cx="5750120" cy="5030490"/>
          </a:xfrm>
          <a:custGeom>
            <a:avLst/>
            <a:gdLst/>
            <a:ahLst/>
            <a:cxnLst/>
            <a:rect l="l" t="t" r="r" b="b"/>
            <a:pathLst>
              <a:path w="5750120" h="5030490">
                <a:moveTo>
                  <a:pt x="0" y="0"/>
                </a:moveTo>
                <a:lnTo>
                  <a:pt x="5750120" y="0"/>
                </a:lnTo>
                <a:lnTo>
                  <a:pt x="5750120" y="5030490"/>
                </a:lnTo>
                <a:lnTo>
                  <a:pt x="0" y="503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30D0D49-0D7A-2264-69E4-BCDBBBFAA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" y="6958760"/>
            <a:ext cx="1434559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500" b="1" dirty="0">
                <a:solidFill>
                  <a:srgbClr val="000000"/>
                </a:solidFill>
                <a:latin typeface="Libre Baskerville"/>
              </a:rPr>
              <a:t> User-Centric Development:</a:t>
            </a:r>
          </a:p>
          <a:p>
            <a:pPr marL="0" marR="0" lv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>
                <a:solidFill>
                  <a:srgbClr val="000000"/>
                </a:solidFill>
                <a:latin typeface="Libre Baskerville"/>
              </a:rPr>
              <a:t>	Continuous user feedback was crucial for refining chatbot features.</a:t>
            </a:r>
          </a:p>
          <a:p>
            <a:pPr marL="0" marR="0" lv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500" b="1" dirty="0">
                <a:solidFill>
                  <a:srgbClr val="000000"/>
                </a:solidFill>
                <a:latin typeface="Libre Baskerville"/>
              </a:rPr>
              <a:t> Tool Flexibility:</a:t>
            </a: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500" dirty="0">
                <a:solidFill>
                  <a:srgbClr val="000000"/>
                </a:solidFill>
                <a:latin typeface="Libre Baskerville"/>
              </a:rPr>
              <a:t> 	Adapting to the right tools ensured smoother development and better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081C38D8-C1C8-D6BC-5CD6-1A172BFB5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706600" y="3867462"/>
            <a:ext cx="3038186" cy="2552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9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87959" y="2673790"/>
            <a:ext cx="1541284" cy="15051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3E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71600" y="2687309"/>
            <a:ext cx="13299370" cy="1155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b="1" dirty="0">
                <a:solidFill>
                  <a:srgbClr val="000000"/>
                </a:solidFill>
                <a:latin typeface="Libre Baskerville Bold"/>
              </a:rPr>
              <a:t>Collaboration with Mental Health Experts</a:t>
            </a:r>
            <a:endParaRPr lang="en-IN" sz="3200" dirty="0"/>
          </a:p>
          <a:p>
            <a:pPr algn="ctr">
              <a:lnSpc>
                <a:spcPts val="4680"/>
              </a:lnSpc>
            </a:pPr>
            <a:endParaRPr lang="en-US" sz="3000" b="1" dirty="0">
              <a:solidFill>
                <a:srgbClr val="000000"/>
              </a:solidFill>
              <a:latin typeface="Libre Baskerville Bold"/>
              <a:sym typeface="Libre Baskervill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860472" y="3363548"/>
            <a:ext cx="13299369" cy="902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Libre Baskerville"/>
              </a:rPr>
              <a:t>Partner with professionals to ensure chatbot responses are accurate and effective</a:t>
            </a:r>
            <a:r>
              <a:rPr lang="en-US" sz="2800" dirty="0"/>
              <a:t>.</a:t>
            </a:r>
            <a:endParaRPr lang="en-US" sz="28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80855" y="809988"/>
            <a:ext cx="14021403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IN" sz="6000" b="1" spc="-179" dirty="0">
                <a:solidFill>
                  <a:srgbClr val="000000"/>
                </a:solidFill>
                <a:latin typeface="League Spartan"/>
              </a:rPr>
              <a:t>Future Work and Enhancements</a:t>
            </a:r>
            <a:endParaRPr lang="en-US" sz="6000" b="1" spc="-179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-802677" y="-3742386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6" y="0"/>
                </a:lnTo>
                <a:lnTo>
                  <a:pt x="6763736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 rot="115548">
            <a:off x="12334475" y="6745931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7" y="0"/>
                </a:lnTo>
                <a:lnTo>
                  <a:pt x="6763737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0" name="Group 3">
            <a:extLst>
              <a:ext uri="{FF2B5EF4-FFF2-40B4-BE49-F238E27FC236}">
                <a16:creationId xmlns:a16="http://schemas.microsoft.com/office/drawing/2014/main" id="{A7A369EE-1A21-0A03-6407-C71E10178606}"/>
              </a:ext>
            </a:extLst>
          </p:cNvPr>
          <p:cNvGrpSpPr/>
          <p:nvPr/>
        </p:nvGrpSpPr>
        <p:grpSpPr>
          <a:xfrm>
            <a:off x="1632420" y="4880317"/>
            <a:ext cx="1700730" cy="1720151"/>
            <a:chOff x="0" y="0"/>
            <a:chExt cx="812800" cy="81280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79A5ABE7-B0E7-D212-FD1B-79A1D3470E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3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32A5085D-44DD-40DB-AE68-C4D0827416E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3" name="Group 3">
            <a:extLst>
              <a:ext uri="{FF2B5EF4-FFF2-40B4-BE49-F238E27FC236}">
                <a16:creationId xmlns:a16="http://schemas.microsoft.com/office/drawing/2014/main" id="{6DDD9A76-30E3-DBEA-3779-D1F4BA89685D}"/>
              </a:ext>
            </a:extLst>
          </p:cNvPr>
          <p:cNvGrpSpPr/>
          <p:nvPr/>
        </p:nvGrpSpPr>
        <p:grpSpPr>
          <a:xfrm>
            <a:off x="1632419" y="7112911"/>
            <a:ext cx="1700730" cy="1720151"/>
            <a:chOff x="0" y="0"/>
            <a:chExt cx="812800" cy="812800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EF40B9FC-018F-057F-05BF-6D16ED4082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3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5">
              <a:extLst>
                <a:ext uri="{FF2B5EF4-FFF2-40B4-BE49-F238E27FC236}">
                  <a16:creationId xmlns:a16="http://schemas.microsoft.com/office/drawing/2014/main" id="{89CAA724-F56D-14D4-2FD6-25F62793ECA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6" name="TextBox 15">
            <a:extLst>
              <a:ext uri="{FF2B5EF4-FFF2-40B4-BE49-F238E27FC236}">
                <a16:creationId xmlns:a16="http://schemas.microsoft.com/office/drawing/2014/main" id="{52171548-2615-08B3-CDB2-718218535C66}"/>
              </a:ext>
            </a:extLst>
          </p:cNvPr>
          <p:cNvSpPr txBox="1"/>
          <p:nvPr/>
        </p:nvSpPr>
        <p:spPr>
          <a:xfrm>
            <a:off x="2286000" y="4969579"/>
            <a:ext cx="8709910" cy="560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IN" sz="3000" b="1" dirty="0">
                <a:solidFill>
                  <a:srgbClr val="000000"/>
                </a:solidFill>
                <a:latin typeface="Libre Baskerville Bold"/>
              </a:rPr>
              <a:t>Advanced Emotion Analysis</a:t>
            </a:r>
            <a:endParaRPr lang="en-US" sz="3000" b="1" dirty="0">
              <a:solidFill>
                <a:srgbClr val="000000"/>
              </a:solidFill>
              <a:latin typeface="Libre Baskerville Bold"/>
              <a:sym typeface="Libre Baskerville Bold"/>
            </a:endParaRP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E521EA6D-C542-AAC4-3B83-733EA1B22809}"/>
              </a:ext>
            </a:extLst>
          </p:cNvPr>
          <p:cNvSpPr txBox="1"/>
          <p:nvPr/>
        </p:nvSpPr>
        <p:spPr>
          <a:xfrm>
            <a:off x="2206975" y="7304934"/>
            <a:ext cx="7508170" cy="560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IN" sz="3000" b="1" dirty="0">
                <a:solidFill>
                  <a:srgbClr val="000000"/>
                </a:solidFill>
                <a:latin typeface="Libre Baskerville Bold"/>
              </a:rPr>
              <a:t>Multilingual Support</a:t>
            </a:r>
            <a:endParaRPr lang="en-US" sz="3000" b="1" dirty="0">
              <a:solidFill>
                <a:srgbClr val="000000"/>
              </a:solidFill>
              <a:latin typeface="Libre Baskerville Bold"/>
              <a:sym typeface="Libre Baskerville Bold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8BF2D150-1AC1-6C96-A948-86FE4F05CF48}"/>
              </a:ext>
            </a:extLst>
          </p:cNvPr>
          <p:cNvSpPr txBox="1"/>
          <p:nvPr/>
        </p:nvSpPr>
        <p:spPr>
          <a:xfrm>
            <a:off x="3860471" y="5662012"/>
            <a:ext cx="13299369" cy="90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Libre Baskerville"/>
              </a:rPr>
              <a:t>Improve sentiment analysis to understand and respond to complex emotional states.</a:t>
            </a:r>
            <a:endParaRPr lang="en-US" sz="2800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21BEBDCA-1E17-9DB4-896F-45EAF64F7BD0}"/>
              </a:ext>
            </a:extLst>
          </p:cNvPr>
          <p:cNvSpPr txBox="1"/>
          <p:nvPr/>
        </p:nvSpPr>
        <p:spPr>
          <a:xfrm>
            <a:off x="3860470" y="7996441"/>
            <a:ext cx="13299369" cy="440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Libre Baskerville"/>
              </a:rPr>
              <a:t>Expand language capabilities to cater to a diverse user base.</a:t>
            </a:r>
            <a:endParaRPr lang="en-US" sz="2800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8621282F-2DB6-900A-4507-A3D82521AC5F}"/>
              </a:ext>
            </a:extLst>
          </p:cNvPr>
          <p:cNvSpPr/>
          <p:nvPr/>
        </p:nvSpPr>
        <p:spPr>
          <a:xfrm>
            <a:off x="2161022" y="2945299"/>
            <a:ext cx="730649" cy="832001"/>
          </a:xfrm>
          <a:custGeom>
            <a:avLst/>
            <a:gdLst/>
            <a:ahLst/>
            <a:cxnLst/>
            <a:rect l="l" t="t" r="r" b="b"/>
            <a:pathLst>
              <a:path w="730649" h="832001">
                <a:moveTo>
                  <a:pt x="0" y="0"/>
                </a:moveTo>
                <a:lnTo>
                  <a:pt x="730649" y="0"/>
                </a:lnTo>
                <a:lnTo>
                  <a:pt x="730649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2" name="Freeform 20">
            <a:extLst>
              <a:ext uri="{FF2B5EF4-FFF2-40B4-BE49-F238E27FC236}">
                <a16:creationId xmlns:a16="http://schemas.microsoft.com/office/drawing/2014/main" id="{7BD6F8AA-5958-6694-D2AD-0BF47AADDB09}"/>
              </a:ext>
            </a:extLst>
          </p:cNvPr>
          <p:cNvSpPr/>
          <p:nvPr/>
        </p:nvSpPr>
        <p:spPr>
          <a:xfrm>
            <a:off x="2111103" y="5328396"/>
            <a:ext cx="743360" cy="743360"/>
          </a:xfrm>
          <a:custGeom>
            <a:avLst/>
            <a:gdLst/>
            <a:ahLst/>
            <a:cxnLst/>
            <a:rect l="l" t="t" r="r" b="b"/>
            <a:pathLst>
              <a:path w="743360" h="743360">
                <a:moveTo>
                  <a:pt x="0" y="0"/>
                </a:moveTo>
                <a:lnTo>
                  <a:pt x="743361" y="0"/>
                </a:lnTo>
                <a:lnTo>
                  <a:pt x="743361" y="743360"/>
                </a:lnTo>
                <a:lnTo>
                  <a:pt x="0" y="743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Freeform 28">
            <a:extLst>
              <a:ext uri="{FF2B5EF4-FFF2-40B4-BE49-F238E27FC236}">
                <a16:creationId xmlns:a16="http://schemas.microsoft.com/office/drawing/2014/main" id="{8ABA0EE5-EC41-7353-96BD-156D09A209AC}"/>
              </a:ext>
            </a:extLst>
          </p:cNvPr>
          <p:cNvSpPr/>
          <p:nvPr/>
        </p:nvSpPr>
        <p:spPr>
          <a:xfrm>
            <a:off x="2029412" y="7529719"/>
            <a:ext cx="967444" cy="832001"/>
          </a:xfrm>
          <a:custGeom>
            <a:avLst/>
            <a:gdLst/>
            <a:ahLst/>
            <a:cxnLst/>
            <a:rect l="l" t="t" r="r" b="b"/>
            <a:pathLst>
              <a:path w="967444" h="832001">
                <a:moveTo>
                  <a:pt x="0" y="0"/>
                </a:moveTo>
                <a:lnTo>
                  <a:pt x="967444" y="0"/>
                </a:lnTo>
                <a:lnTo>
                  <a:pt x="967444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512D9-7CF1-0AAC-C2ED-C63E3F001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C35A7A-5BAF-993C-CCE3-E40E196AAE2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A6E73FBE-758B-F694-7DE1-0F7AFFD44820}"/>
              </a:ext>
            </a:extLst>
          </p:cNvPr>
          <p:cNvSpPr/>
          <p:nvPr/>
        </p:nvSpPr>
        <p:spPr>
          <a:xfrm rot="115548">
            <a:off x="12334475" y="6745931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7" y="0"/>
                </a:lnTo>
                <a:lnTo>
                  <a:pt x="6763737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122" name="Picture 2" descr="Heath Ledger Quote about life and happiness">
            <a:extLst>
              <a:ext uri="{FF2B5EF4-FFF2-40B4-BE49-F238E27FC236}">
                <a16:creationId xmlns:a16="http://schemas.microsoft.com/office/drawing/2014/main" id="{E38932C6-1449-BE09-A7C0-ECDE8D0D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563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66A73-DB3F-FD4C-CDC0-71AB343AAD26}"/>
              </a:ext>
            </a:extLst>
          </p:cNvPr>
          <p:cNvSpPr txBox="1"/>
          <p:nvPr/>
        </p:nvSpPr>
        <p:spPr>
          <a:xfrm>
            <a:off x="10690412" y="4000500"/>
            <a:ext cx="7315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IN" sz="9000" dirty="0">
                <a:solidFill>
                  <a:srgbClr val="000000"/>
                </a:solidFill>
                <a:latin typeface="League Spartan"/>
              </a:rPr>
              <a:t>Thank you!</a:t>
            </a:r>
          </a:p>
          <a:p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408493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7124701"/>
            <a:ext cx="18288000" cy="1999268"/>
            <a:chOff x="0" y="0"/>
            <a:chExt cx="4816593" cy="4169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16914"/>
            </a:xfrm>
            <a:custGeom>
              <a:avLst/>
              <a:gdLst/>
              <a:ahLst/>
              <a:cxnLst/>
              <a:rect l="l" t="t" r="r" b="b"/>
              <a:pathLst>
                <a:path w="4816592" h="416914">
                  <a:moveTo>
                    <a:pt x="0" y="0"/>
                  </a:moveTo>
                  <a:lnTo>
                    <a:pt x="4816592" y="0"/>
                  </a:lnTo>
                  <a:lnTo>
                    <a:pt x="4816592" y="416914"/>
                  </a:lnTo>
                  <a:lnTo>
                    <a:pt x="0" y="416914"/>
                  </a:lnTo>
                  <a:close/>
                </a:path>
              </a:pathLst>
            </a:custGeom>
            <a:solidFill>
              <a:srgbClr val="AAE1F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455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50537" y="5692166"/>
            <a:ext cx="4645512" cy="4594834"/>
          </a:xfrm>
          <a:custGeom>
            <a:avLst/>
            <a:gdLst/>
            <a:ahLst/>
            <a:cxnLst/>
            <a:rect l="l" t="t" r="r" b="b"/>
            <a:pathLst>
              <a:path w="4645512" h="4594834">
                <a:moveTo>
                  <a:pt x="0" y="0"/>
                </a:moveTo>
                <a:lnTo>
                  <a:pt x="4645512" y="0"/>
                </a:lnTo>
                <a:lnTo>
                  <a:pt x="4645512" y="4594834"/>
                </a:lnTo>
                <a:lnTo>
                  <a:pt x="0" y="4594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48200" y="0"/>
            <a:ext cx="9616441" cy="11191981"/>
            <a:chOff x="0" y="-238349"/>
            <a:chExt cx="4675800" cy="2947682"/>
          </a:xfrm>
        </p:grpSpPr>
        <p:sp>
          <p:nvSpPr>
            <p:cNvPr id="3" name="Freeform 3"/>
            <p:cNvSpPr/>
            <p:nvPr/>
          </p:nvSpPr>
          <p:spPr>
            <a:xfrm>
              <a:off x="2267504" y="-238349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AE1F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15000" y="600646"/>
            <a:ext cx="820933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5000" y="2376924"/>
            <a:ext cx="7883775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IN" sz="4000" dirty="0">
                <a:solidFill>
                  <a:srgbClr val="000000"/>
                </a:solidFill>
                <a:latin typeface="League Spartan"/>
              </a:rPr>
              <a:t>Why This Project Matters:</a:t>
            </a:r>
            <a:endParaRPr lang="en-US" sz="4000" dirty="0">
              <a:solidFill>
                <a:srgbClr val="000000"/>
              </a:solidFill>
              <a:latin typeface="League Spartan"/>
              <a:sym typeface="Libre Baskervill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25234" y="3309412"/>
            <a:ext cx="7437532" cy="44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IN" sz="2500" dirty="0">
                <a:solidFill>
                  <a:srgbClr val="000000"/>
                </a:solidFill>
                <a:latin typeface="League Spartan"/>
              </a:rPr>
              <a:t> Growing Mental Health Crisis</a:t>
            </a:r>
            <a:r>
              <a:rPr lang="en-IN" sz="2800" dirty="0"/>
              <a:t>:</a:t>
            </a:r>
            <a:endParaRPr lang="en-US" sz="25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81001" y="2678724"/>
            <a:ext cx="4267200" cy="3683976"/>
          </a:xfrm>
          <a:custGeom>
            <a:avLst/>
            <a:gdLst/>
            <a:ahLst/>
            <a:cxnLst/>
            <a:rect l="l" t="t" r="r" b="b"/>
            <a:pathLst>
              <a:path w="8167899" h="6564020">
                <a:moveTo>
                  <a:pt x="0" y="0"/>
                </a:moveTo>
                <a:lnTo>
                  <a:pt x="8167898" y="0"/>
                </a:lnTo>
                <a:lnTo>
                  <a:pt x="8167898" y="6564020"/>
                </a:lnTo>
                <a:lnTo>
                  <a:pt x="0" y="656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88051" y="7666812"/>
            <a:ext cx="1950349" cy="1715207"/>
          </a:xfrm>
          <a:custGeom>
            <a:avLst/>
            <a:gdLst/>
            <a:ahLst/>
            <a:cxnLst/>
            <a:rect l="l" t="t" r="r" b="b"/>
            <a:pathLst>
              <a:path w="2830241" h="2176713">
                <a:moveTo>
                  <a:pt x="0" y="0"/>
                </a:moveTo>
                <a:lnTo>
                  <a:pt x="2830241" y="0"/>
                </a:lnTo>
                <a:lnTo>
                  <a:pt x="2830241" y="2176713"/>
                </a:lnTo>
                <a:lnTo>
                  <a:pt x="0" y="2176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2783926" y="645324"/>
            <a:ext cx="1864275" cy="1433797"/>
          </a:xfrm>
          <a:custGeom>
            <a:avLst/>
            <a:gdLst/>
            <a:ahLst/>
            <a:cxnLst/>
            <a:rect l="l" t="t" r="r" b="b"/>
            <a:pathLst>
              <a:path w="1864275" h="1433797">
                <a:moveTo>
                  <a:pt x="0" y="0"/>
                </a:moveTo>
                <a:lnTo>
                  <a:pt x="1864275" y="0"/>
                </a:lnTo>
                <a:lnTo>
                  <a:pt x="1864275" y="1433797"/>
                </a:lnTo>
                <a:lnTo>
                  <a:pt x="0" y="143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DCD9D20-A073-1C0B-BE46-150AA6A0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5C736-5837-4A6C-72A1-C10D554E52D9}"/>
              </a:ext>
            </a:extLst>
          </p:cNvPr>
          <p:cNvSpPr txBox="1"/>
          <p:nvPr/>
        </p:nvSpPr>
        <p:spPr>
          <a:xfrm>
            <a:off x="5669282" y="4006002"/>
            <a:ext cx="11468100" cy="114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399" dirty="0">
                <a:solidFill>
                  <a:srgbClr val="000000"/>
                </a:solidFill>
                <a:latin typeface="Libre Baskerville"/>
              </a:rPr>
              <a:t> 1 in 5 adults in the U.S. experiences a mental health issue each year.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399" dirty="0">
                <a:solidFill>
                  <a:srgbClr val="000000"/>
                </a:solidFill>
                <a:latin typeface="Libre Baskerville"/>
              </a:rPr>
              <a:t> 75% of young adults report struggling with anxiety or depression.</a:t>
            </a:r>
            <a:endParaRPr lang="en-IN" sz="2399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2093C-75A4-D508-A94F-B970BE6C1D71}"/>
              </a:ext>
            </a:extLst>
          </p:cNvPr>
          <p:cNvSpPr txBox="1"/>
          <p:nvPr/>
        </p:nvSpPr>
        <p:spPr>
          <a:xfrm>
            <a:off x="5654042" y="5633086"/>
            <a:ext cx="114681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rgbClr val="000000"/>
                </a:solidFill>
                <a:latin typeface="League Spartan"/>
              </a:rPr>
              <a:t>2. Access Challenges</a:t>
            </a:r>
            <a:r>
              <a:rPr lang="en-IN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908B37-7CD8-AE26-05CB-43F1F73983C0}"/>
              </a:ext>
            </a:extLst>
          </p:cNvPr>
          <p:cNvSpPr txBox="1"/>
          <p:nvPr/>
        </p:nvSpPr>
        <p:spPr>
          <a:xfrm>
            <a:off x="5654042" y="6395438"/>
            <a:ext cx="11468100" cy="2249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399" dirty="0">
                <a:solidFill>
                  <a:srgbClr val="000000"/>
                </a:solidFill>
                <a:latin typeface="Libre Baskerville"/>
              </a:rPr>
              <a:t> 50% of people with mental health issues do not receive adequate     	    support due to cost, stigma, or lack of availability.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399" dirty="0">
                <a:solidFill>
                  <a:srgbClr val="000000"/>
                </a:solidFill>
                <a:latin typeface="Libre Baskerville"/>
              </a:rPr>
              <a:t>Post-COVID-19, demand for mental health services has increased by 30%. 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AB71E25-C708-2219-5569-D027F6F93588}"/>
              </a:ext>
            </a:extLst>
          </p:cNvPr>
          <p:cNvSpPr/>
          <p:nvPr/>
        </p:nvSpPr>
        <p:spPr>
          <a:xfrm>
            <a:off x="14543927" y="8952816"/>
            <a:ext cx="3256022" cy="858406"/>
          </a:xfrm>
          <a:custGeom>
            <a:avLst/>
            <a:gdLst/>
            <a:ahLst/>
            <a:cxnLst/>
            <a:rect l="l" t="t" r="r" b="b"/>
            <a:pathLst>
              <a:path w="3256022" h="858406">
                <a:moveTo>
                  <a:pt x="0" y="0"/>
                </a:moveTo>
                <a:lnTo>
                  <a:pt x="3256022" y="0"/>
                </a:lnTo>
                <a:lnTo>
                  <a:pt x="3256022" y="858406"/>
                </a:lnTo>
                <a:lnTo>
                  <a:pt x="0" y="858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377616" y="4967203"/>
            <a:ext cx="4643158" cy="1368447"/>
          </a:xfrm>
          <a:custGeom>
            <a:avLst/>
            <a:gdLst/>
            <a:ahLst/>
            <a:cxnLst/>
            <a:rect l="l" t="t" r="r" b="b"/>
            <a:pathLst>
              <a:path w="5190659" h="1368447">
                <a:moveTo>
                  <a:pt x="0" y="0"/>
                </a:moveTo>
                <a:lnTo>
                  <a:pt x="5190660" y="0"/>
                </a:lnTo>
                <a:lnTo>
                  <a:pt x="5190660" y="1368446"/>
                </a:lnTo>
                <a:lnTo>
                  <a:pt x="0" y="136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697936" y="4872819"/>
            <a:ext cx="4643159" cy="1368447"/>
          </a:xfrm>
          <a:custGeom>
            <a:avLst/>
            <a:gdLst/>
            <a:ahLst/>
            <a:cxnLst/>
            <a:rect l="l" t="t" r="r" b="b"/>
            <a:pathLst>
              <a:path w="5190659" h="1368447">
                <a:moveTo>
                  <a:pt x="0" y="0"/>
                </a:moveTo>
                <a:lnTo>
                  <a:pt x="5190659" y="0"/>
                </a:lnTo>
                <a:lnTo>
                  <a:pt x="5190659" y="1368446"/>
                </a:lnTo>
                <a:lnTo>
                  <a:pt x="0" y="136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075732" y="4722166"/>
            <a:ext cx="4643158" cy="1368447"/>
          </a:xfrm>
          <a:custGeom>
            <a:avLst/>
            <a:gdLst/>
            <a:ahLst/>
            <a:cxnLst/>
            <a:rect l="l" t="t" r="r" b="b"/>
            <a:pathLst>
              <a:path w="5190659" h="1368447">
                <a:moveTo>
                  <a:pt x="0" y="0"/>
                </a:moveTo>
                <a:lnTo>
                  <a:pt x="5190660" y="0"/>
                </a:lnTo>
                <a:lnTo>
                  <a:pt x="5190660" y="1368446"/>
                </a:lnTo>
                <a:lnTo>
                  <a:pt x="0" y="136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574054" y="4655984"/>
            <a:ext cx="4435125" cy="1368447"/>
          </a:xfrm>
          <a:custGeom>
            <a:avLst/>
            <a:gdLst/>
            <a:ahLst/>
            <a:cxnLst/>
            <a:rect l="l" t="t" r="r" b="b"/>
            <a:pathLst>
              <a:path w="5190659" h="1368447">
                <a:moveTo>
                  <a:pt x="0" y="0"/>
                </a:moveTo>
                <a:lnTo>
                  <a:pt x="5190660" y="0"/>
                </a:lnTo>
                <a:lnTo>
                  <a:pt x="5190660" y="1368446"/>
                </a:lnTo>
                <a:lnTo>
                  <a:pt x="0" y="136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000125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 u="none" spc="-179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 and Goals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3342" y="6478289"/>
            <a:ext cx="3364925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 dirty="0"/>
              <a:t>Mood Tracking</a:t>
            </a:r>
            <a:r>
              <a:rPr lang="en-US" sz="3200" dirty="0"/>
              <a:t>:</a:t>
            </a:r>
            <a:endParaRPr lang="en-US" sz="3200" b="1" u="none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9575" y="7017133"/>
            <a:ext cx="3364925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Libre Baskerville"/>
              </a:rPr>
              <a:t>Logs and analyzes user moods.</a:t>
            </a:r>
            <a:endParaRPr lang="en-US" sz="2399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60322" y="2939065"/>
            <a:ext cx="3521942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IN" sz="3200" b="1" dirty="0"/>
              <a:t>Real-Time Emotional Assistance</a:t>
            </a:r>
            <a:r>
              <a:rPr lang="en-IN" sz="3200" dirty="0"/>
              <a:t>:</a:t>
            </a:r>
            <a:endParaRPr lang="en-US" sz="3200" b="1" u="none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27525" y="3918561"/>
            <a:ext cx="3364925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Libre Baskerville"/>
              </a:rPr>
              <a:t>Immediate support for users in distress.</a:t>
            </a:r>
            <a:endParaRPr lang="en-US" sz="2399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999733" y="6333014"/>
            <a:ext cx="4068009" cy="147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399" dirty="0">
                <a:solidFill>
                  <a:srgbClr val="000000"/>
                </a:solidFill>
                <a:latin typeface="Libre Baskerville"/>
              </a:rPr>
              <a:t>Ensure the chatbot is accessible, empathetic, and responsive to user needs.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51883" y="2892681"/>
            <a:ext cx="3364925" cy="171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Libre Baskerville"/>
              </a:rPr>
              <a:t>Create a scalable, 24/7 support tool that operates without human intervention.</a:t>
            </a:r>
            <a:endParaRPr lang="en-US" sz="2399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57280" y="6335650"/>
            <a:ext cx="3971223" cy="97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IN" sz="3200" b="1" dirty="0"/>
              <a:t>Personalized Recommendations</a:t>
            </a:r>
            <a:r>
              <a:rPr lang="en-IN" sz="3200" dirty="0"/>
              <a:t>:</a:t>
            </a:r>
            <a:endParaRPr lang="en-US" sz="3200" b="1" u="none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57280" y="7401584"/>
            <a:ext cx="3364925" cy="128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Libre Baskerville"/>
              </a:rPr>
              <a:t>Tailored mental health resources and coping strategies.</a:t>
            </a:r>
            <a:endParaRPr lang="en-US" sz="2399" dirty="0">
              <a:solidFill>
                <a:srgbClr val="000000"/>
              </a:solidFill>
              <a:latin typeface="Libre Baskerville"/>
              <a:sym typeface="Libre Baskerville"/>
            </a:endParaRPr>
          </a:p>
        </p:txBody>
      </p:sp>
      <p:sp>
        <p:nvSpPr>
          <p:cNvPr id="16" name="Freeform 16"/>
          <p:cNvSpPr/>
          <p:nvPr/>
        </p:nvSpPr>
        <p:spPr>
          <a:xfrm rot="3434819">
            <a:off x="15284205" y="-1263176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6" y="0"/>
                </a:lnTo>
                <a:lnTo>
                  <a:pt x="6763736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8277164">
            <a:off x="-2287299" y="7964411"/>
            <a:ext cx="5873566" cy="5138487"/>
          </a:xfrm>
          <a:custGeom>
            <a:avLst/>
            <a:gdLst/>
            <a:ahLst/>
            <a:cxnLst/>
            <a:rect l="l" t="t" r="r" b="b"/>
            <a:pathLst>
              <a:path w="5873566" h="5138487">
                <a:moveTo>
                  <a:pt x="0" y="0"/>
                </a:moveTo>
                <a:lnTo>
                  <a:pt x="5873566" y="0"/>
                </a:lnTo>
                <a:lnTo>
                  <a:pt x="5873566" y="5138487"/>
                </a:lnTo>
                <a:lnTo>
                  <a:pt x="0" y="5138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6D521A2-D59F-6BD4-0F2B-8A3C44E6DF7F}"/>
              </a:ext>
            </a:extLst>
          </p:cNvPr>
          <p:cNvSpPr/>
          <p:nvPr/>
        </p:nvSpPr>
        <p:spPr>
          <a:xfrm>
            <a:off x="13773849" y="4542301"/>
            <a:ext cx="4293894" cy="1368447"/>
          </a:xfrm>
          <a:custGeom>
            <a:avLst/>
            <a:gdLst/>
            <a:ahLst/>
            <a:cxnLst/>
            <a:rect l="l" t="t" r="r" b="b"/>
            <a:pathLst>
              <a:path w="5190659" h="1368447">
                <a:moveTo>
                  <a:pt x="0" y="0"/>
                </a:moveTo>
                <a:lnTo>
                  <a:pt x="5190660" y="0"/>
                </a:lnTo>
                <a:lnTo>
                  <a:pt x="5190660" y="1368446"/>
                </a:lnTo>
                <a:lnTo>
                  <a:pt x="0" y="136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8D73F7A0-232E-4905-B334-33DA72BC0EF5}"/>
              </a:ext>
            </a:extLst>
          </p:cNvPr>
          <p:cNvSpPr/>
          <p:nvPr/>
        </p:nvSpPr>
        <p:spPr>
          <a:xfrm>
            <a:off x="16383000" y="8300079"/>
            <a:ext cx="1669502" cy="1720221"/>
          </a:xfrm>
          <a:custGeom>
            <a:avLst/>
            <a:gdLst/>
            <a:ahLst/>
            <a:cxnLst/>
            <a:rect l="l" t="t" r="r" b="b"/>
            <a:pathLst>
              <a:path w="1758353" h="2233473">
                <a:moveTo>
                  <a:pt x="0" y="0"/>
                </a:moveTo>
                <a:lnTo>
                  <a:pt x="1758353" y="0"/>
                </a:lnTo>
                <a:lnTo>
                  <a:pt x="1758353" y="2233473"/>
                </a:lnTo>
                <a:lnTo>
                  <a:pt x="0" y="2233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1" t="-19372" r="-391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4250467"/>
            <a:ext cx="18288000" cy="1308735"/>
            <a:chOff x="0" y="0"/>
            <a:chExt cx="4816593" cy="344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44687"/>
            </a:xfrm>
            <a:custGeom>
              <a:avLst/>
              <a:gdLst/>
              <a:ahLst/>
              <a:cxnLst/>
              <a:rect l="l" t="t" r="r" b="b"/>
              <a:pathLst>
                <a:path w="4816592" h="344687">
                  <a:moveTo>
                    <a:pt x="0" y="0"/>
                  </a:moveTo>
                  <a:lnTo>
                    <a:pt x="4816592" y="0"/>
                  </a:lnTo>
                  <a:lnTo>
                    <a:pt x="4816592" y="344687"/>
                  </a:lnTo>
                  <a:lnTo>
                    <a:pt x="0" y="344687"/>
                  </a:lnTo>
                  <a:close/>
                </a:path>
              </a:pathLst>
            </a:custGeom>
            <a:solidFill>
              <a:srgbClr val="EAF73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82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0850" y="630967"/>
            <a:ext cx="16766300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IN" sz="8000" b="1" spc="-199" dirty="0">
                <a:solidFill>
                  <a:srgbClr val="000000"/>
                </a:solidFill>
                <a:latin typeface="League Spartan"/>
              </a:rPr>
              <a:t>Business Case 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IN" sz="8000" b="1" spc="-199" dirty="0">
                <a:solidFill>
                  <a:srgbClr val="000000"/>
                </a:solidFill>
                <a:latin typeface="League Spartan"/>
              </a:rPr>
              <a:t>&amp; Market Opportunity</a:t>
            </a:r>
            <a:endParaRPr lang="en-US" sz="8000" b="1" spc="-199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" y="5853252"/>
            <a:ext cx="5141301" cy="266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774" marR="0" lvl="1" indent="-342900" fontAlgn="base">
              <a:lnSpc>
                <a:spcPts val="34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99" dirty="0">
                <a:solidFill>
                  <a:srgbClr val="000000"/>
                </a:solidFill>
                <a:latin typeface="Libre Baskerville"/>
              </a:rPr>
              <a:t>Mental health issues have significantly increased post-COVID-19.</a:t>
            </a:r>
          </a:p>
          <a:p>
            <a:pPr marL="612774" marR="0" lvl="1" indent="-342900" fontAlgn="base">
              <a:lnSpc>
                <a:spcPts val="34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99" dirty="0">
                <a:solidFill>
                  <a:srgbClr val="000000"/>
                </a:solidFill>
                <a:latin typeface="Libre Baskerville"/>
              </a:rPr>
              <a:t>Traditional support systems are often costly or inaccessible.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665721"/>
            <a:ext cx="5141301" cy="58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IN" sz="3500" dirty="0">
                <a:solidFill>
                  <a:srgbClr val="000000"/>
                </a:solidFill>
                <a:latin typeface="League Spartan"/>
              </a:rPr>
              <a:t>Growing Demand</a:t>
            </a:r>
            <a:r>
              <a:rPr lang="en-IN" sz="3600" dirty="0"/>
              <a:t>:</a:t>
            </a:r>
            <a:endParaRPr lang="en-US" sz="3500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00800" y="5778500"/>
            <a:ext cx="5717199" cy="4011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2774" lvl="1" indent="-342900" fontAlgn="base">
              <a:lnSpc>
                <a:spcPts val="3499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99" b="1" dirty="0">
                <a:solidFill>
                  <a:srgbClr val="000000"/>
                </a:solidFill>
                <a:latin typeface="Libre Baskerville"/>
              </a:rPr>
              <a:t>Students: </a:t>
            </a:r>
            <a:r>
              <a:rPr lang="en-US" altLang="en-US" sz="2499" dirty="0">
                <a:solidFill>
                  <a:srgbClr val="000000"/>
                </a:solidFill>
                <a:latin typeface="Libre Baskerville"/>
              </a:rPr>
              <a:t>Facing academic pressure and social challenges.</a:t>
            </a:r>
          </a:p>
          <a:p>
            <a:pPr marL="612774" lvl="1" indent="-342900" fontAlgn="base">
              <a:lnSpc>
                <a:spcPts val="3499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99" b="1" dirty="0">
                <a:solidFill>
                  <a:srgbClr val="000000"/>
                </a:solidFill>
                <a:latin typeface="Libre Baskerville"/>
              </a:rPr>
              <a:t>Young Adults: </a:t>
            </a:r>
            <a:r>
              <a:rPr lang="en-US" altLang="en-US" sz="2499" dirty="0">
                <a:solidFill>
                  <a:srgbClr val="000000"/>
                </a:solidFill>
                <a:latin typeface="Libre Baskerville"/>
              </a:rPr>
              <a:t>Managing early career stress and life transitions.</a:t>
            </a:r>
          </a:p>
          <a:p>
            <a:pPr marL="612774" lvl="1" indent="-342900" fontAlgn="base">
              <a:lnSpc>
                <a:spcPts val="3499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99" b="1" dirty="0">
                <a:solidFill>
                  <a:srgbClr val="000000"/>
                </a:solidFill>
                <a:latin typeface="Libre Baskerville"/>
              </a:rPr>
              <a:t>Corporate Wellness Programs: </a:t>
            </a:r>
            <a:r>
              <a:rPr lang="en-US" altLang="en-US" sz="2499" dirty="0">
                <a:solidFill>
                  <a:srgbClr val="000000"/>
                </a:solidFill>
                <a:latin typeface="Libre Baskerville"/>
              </a:rPr>
              <a:t>Companies seeking to support employee well-being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49" y="4665721"/>
            <a:ext cx="514130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IN" sz="3500" dirty="0">
                <a:solidFill>
                  <a:srgbClr val="000000"/>
                </a:solidFill>
                <a:latin typeface="League Spartan"/>
              </a:rPr>
              <a:t>Target Audience:</a:t>
            </a:r>
            <a:endParaRPr lang="en-US" sz="3500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17999" y="5778500"/>
            <a:ext cx="5141301" cy="42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 algn="l">
              <a:lnSpc>
                <a:spcPts val="3499"/>
              </a:lnSpc>
            </a:pPr>
            <a:endParaRPr lang="en-US" sz="25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17999" y="4665721"/>
            <a:ext cx="514130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IN" sz="3500" dirty="0">
                <a:solidFill>
                  <a:srgbClr val="000000"/>
                </a:solidFill>
                <a:latin typeface="League Spartan"/>
              </a:rPr>
              <a:t>Market Gap:</a:t>
            </a:r>
            <a:endParaRPr lang="en-US" sz="3500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593735" y="-2958626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6" y="0"/>
                </a:lnTo>
                <a:lnTo>
                  <a:pt x="6763736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10410852">
            <a:off x="14632043" y="6299674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7" y="0"/>
                </a:lnTo>
                <a:lnTo>
                  <a:pt x="6763737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6199497" y="4642038"/>
            <a:ext cx="747706" cy="525593"/>
          </a:xfrm>
          <a:custGeom>
            <a:avLst/>
            <a:gdLst/>
            <a:ahLst/>
            <a:cxnLst/>
            <a:rect l="l" t="t" r="r" b="b"/>
            <a:pathLst>
              <a:path w="747706" h="525593">
                <a:moveTo>
                  <a:pt x="0" y="0"/>
                </a:moveTo>
                <a:lnTo>
                  <a:pt x="747705" y="0"/>
                </a:lnTo>
                <a:lnTo>
                  <a:pt x="747705" y="525593"/>
                </a:lnTo>
                <a:lnTo>
                  <a:pt x="0" y="525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1714651" y="4642038"/>
            <a:ext cx="747706" cy="525593"/>
          </a:xfrm>
          <a:custGeom>
            <a:avLst/>
            <a:gdLst/>
            <a:ahLst/>
            <a:cxnLst/>
            <a:rect l="l" t="t" r="r" b="b"/>
            <a:pathLst>
              <a:path w="747706" h="525593">
                <a:moveTo>
                  <a:pt x="0" y="0"/>
                </a:moveTo>
                <a:lnTo>
                  <a:pt x="747705" y="0"/>
                </a:lnTo>
                <a:lnTo>
                  <a:pt x="747705" y="525593"/>
                </a:lnTo>
                <a:lnTo>
                  <a:pt x="0" y="525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70F4534E-9D35-4E36-4935-F66C14E2C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08A985C-BD64-BD00-2156-2555D2CD0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70EA0684-7631-D562-9E8F-CAF96F1F9DC4}"/>
              </a:ext>
            </a:extLst>
          </p:cNvPr>
          <p:cNvSpPr txBox="1"/>
          <p:nvPr/>
        </p:nvSpPr>
        <p:spPr>
          <a:xfrm>
            <a:off x="12463098" y="5778500"/>
            <a:ext cx="5141301" cy="266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774" marR="0" lvl="1" indent="-342900" fontAlgn="base">
              <a:lnSpc>
                <a:spcPts val="34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99" dirty="0">
                <a:solidFill>
                  <a:srgbClr val="000000"/>
                </a:solidFill>
                <a:latin typeface="Libre Baskerville"/>
              </a:rPr>
              <a:t>Limited availability of affordable and immediate mental health support.</a:t>
            </a:r>
          </a:p>
          <a:p>
            <a:pPr marL="612774" marR="0" lvl="1" indent="-342900" fontAlgn="base">
              <a:lnSpc>
                <a:spcPts val="34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99" dirty="0">
                <a:solidFill>
                  <a:srgbClr val="000000"/>
                </a:solidFill>
                <a:latin typeface="Libre Baskerville"/>
              </a:rPr>
              <a:t>Need for a 24/7, scalable solution that provides consistent care</a:t>
            </a: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7788EE3C-0E04-3D58-5BC7-11978CF50E6F}"/>
              </a:ext>
            </a:extLst>
          </p:cNvPr>
          <p:cNvSpPr/>
          <p:nvPr/>
        </p:nvSpPr>
        <p:spPr>
          <a:xfrm>
            <a:off x="16033737" y="356302"/>
            <a:ext cx="1660434" cy="1334385"/>
          </a:xfrm>
          <a:custGeom>
            <a:avLst/>
            <a:gdLst/>
            <a:ahLst/>
            <a:cxnLst/>
            <a:rect l="l" t="t" r="r" b="b"/>
            <a:pathLst>
              <a:path w="1660434" h="1334385">
                <a:moveTo>
                  <a:pt x="0" y="0"/>
                </a:moveTo>
                <a:lnTo>
                  <a:pt x="1660434" y="0"/>
                </a:lnTo>
                <a:lnTo>
                  <a:pt x="1660434" y="1334385"/>
                </a:lnTo>
                <a:lnTo>
                  <a:pt x="0" y="1334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2170" y="-4888552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7" y="0"/>
                </a:lnTo>
                <a:lnTo>
                  <a:pt x="6763737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878798">
            <a:off x="-1544718" y="8033381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7" y="0"/>
                </a:lnTo>
                <a:lnTo>
                  <a:pt x="6763737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9177315">
            <a:off x="14417573" y="6878852"/>
            <a:ext cx="6763737" cy="5917252"/>
          </a:xfrm>
          <a:custGeom>
            <a:avLst/>
            <a:gdLst/>
            <a:ahLst/>
            <a:cxnLst/>
            <a:rect l="l" t="t" r="r" b="b"/>
            <a:pathLst>
              <a:path w="6763737" h="5917252">
                <a:moveTo>
                  <a:pt x="0" y="0"/>
                </a:moveTo>
                <a:lnTo>
                  <a:pt x="6763737" y="0"/>
                </a:lnTo>
                <a:lnTo>
                  <a:pt x="6763737" y="5917252"/>
                </a:lnTo>
                <a:lnTo>
                  <a:pt x="0" y="591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623060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  <a:spcBef>
                <a:spcPct val="0"/>
              </a:spcBef>
            </a:pPr>
            <a:r>
              <a:rPr lang="en-IN" sz="8000" b="1" spc="-199" dirty="0">
                <a:solidFill>
                  <a:srgbClr val="000000"/>
                </a:solidFill>
                <a:latin typeface="League Spartan"/>
              </a:rPr>
              <a:t>Key Features and Benefits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2503"/>
              </p:ext>
            </p:extLst>
          </p:nvPr>
        </p:nvGraphicFramePr>
        <p:xfrm>
          <a:off x="685800" y="2705100"/>
          <a:ext cx="8877300" cy="6107855"/>
        </p:xfrm>
        <a:graphic>
          <a:graphicData uri="http://schemas.openxmlformats.org/drawingml/2006/table">
            <a:tbl>
              <a:tblPr/>
              <a:tblGrid>
                <a:gridCol w="2256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802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Libre Baskerville Bold"/>
                          <a:ea typeface="Libre Baskerville Bold"/>
                          <a:cs typeface="Libre Baskerville Bold"/>
                          <a:sym typeface="Libre Baskerville Bold"/>
                        </a:rPr>
                        <a:t>Feature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73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  <a:defRPr/>
                      </a:pPr>
                      <a:r>
                        <a:rPr lang="en-US" sz="2000" b="1" kern="1200" dirty="0">
                          <a:solidFill>
                            <a:srgbClr val="000000"/>
                          </a:solidFill>
                          <a:latin typeface="Libre Baskerville Bold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36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ibre Baskerville Bold"/>
                        </a:rPr>
                        <a:t>Mood Tracking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ibre Baskerville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73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Libre Baskerville"/>
                        </a:rPr>
                        <a:t>Logs user emotions and tracks mood changes over time.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ibre Baskerville Bold"/>
                          <a:ea typeface="+mn-ea"/>
                          <a:cs typeface="+mn-cs"/>
                        </a:rPr>
                        <a:t>Real-Time Emotional Support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ibre Baskerville Bold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73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Provides instant, AI-powered responses during user interactions.</a:t>
                      </a:r>
                      <a:endParaRPr lang="en-US" sz="2000" kern="1200" dirty="0">
                        <a:solidFill>
                          <a:srgbClr val="000000"/>
                        </a:solidFill>
                        <a:latin typeface="Libre Baskerville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8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ibre Baskerville Bold"/>
                          <a:ea typeface="+mn-ea"/>
                          <a:cs typeface="+mn-cs"/>
                        </a:rPr>
                        <a:t>Personalized Recommendations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ibre Baskerville Bold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73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Offers tailored resources like articles, exercises, and coping strategies.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12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  <a:defRPr/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Libre Baskerville Bold"/>
                          <a:ea typeface="+mn-ea"/>
                          <a:cs typeface="+mn-cs"/>
                        </a:rPr>
                        <a:t>Daily Check-Ins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ibre Baskerville Bold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73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Prompts users to reflect on their mood and mental state regularly.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9C4D85CC-9BFA-037D-68FB-BC417C5F1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6610"/>
              </p:ext>
            </p:extLst>
          </p:nvPr>
        </p:nvGraphicFramePr>
        <p:xfrm>
          <a:off x="9867456" y="2705100"/>
          <a:ext cx="7962900" cy="6107856"/>
        </p:xfrm>
        <a:graphic>
          <a:graphicData uri="http://schemas.openxmlformats.org/drawingml/2006/table">
            <a:tbl>
              <a:tblPr/>
              <a:tblGrid>
                <a:gridCol w="79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259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kern="1200" dirty="0">
                          <a:solidFill>
                            <a:srgbClr val="000000"/>
                          </a:solidFill>
                          <a:latin typeface="Libre Baskerville Bold"/>
                          <a:ea typeface="+mn-ea"/>
                          <a:cs typeface="+mn-cs"/>
                          <a:sym typeface="Libre Baskerville"/>
                        </a:rPr>
                        <a:t>Benefit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Libre Baskerville Bold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041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Identifies patterns and triggers for better self-awareness.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716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24/7 access to empathetic support without human intervention.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432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Delivers relevant advice based on individual needs.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  <a:sym typeface="Libre Baskerville"/>
                        </a:rPr>
                        <a:t>.</a:t>
                      </a:r>
                      <a:endParaRPr lang="en-US" sz="2000" kern="1200" dirty="0">
                        <a:solidFill>
                          <a:srgbClr val="000000"/>
                        </a:solidFill>
                        <a:latin typeface="Libre Baskerville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1810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Libre Baskerville"/>
                          <a:ea typeface="+mn-ea"/>
                          <a:cs typeface="+mn-cs"/>
                        </a:rPr>
                        <a:t>Encourages consistent engagement and long-term mental health tracking.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Freeform 11">
            <a:extLst>
              <a:ext uri="{FF2B5EF4-FFF2-40B4-BE49-F238E27FC236}">
                <a16:creationId xmlns:a16="http://schemas.microsoft.com/office/drawing/2014/main" id="{E6C68B20-20CD-BABE-5CDE-4D48BF6493AD}"/>
              </a:ext>
            </a:extLst>
          </p:cNvPr>
          <p:cNvSpPr/>
          <p:nvPr/>
        </p:nvSpPr>
        <p:spPr>
          <a:xfrm>
            <a:off x="16169922" y="237682"/>
            <a:ext cx="1660434" cy="1334385"/>
          </a:xfrm>
          <a:custGeom>
            <a:avLst/>
            <a:gdLst/>
            <a:ahLst/>
            <a:cxnLst/>
            <a:rect l="l" t="t" r="r" b="b"/>
            <a:pathLst>
              <a:path w="1660434" h="1334385">
                <a:moveTo>
                  <a:pt x="0" y="0"/>
                </a:moveTo>
                <a:lnTo>
                  <a:pt x="1660434" y="0"/>
                </a:lnTo>
                <a:lnTo>
                  <a:pt x="1660434" y="1334385"/>
                </a:lnTo>
                <a:lnTo>
                  <a:pt x="0" y="1334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34601" y="3263278"/>
            <a:ext cx="7307421" cy="1810252"/>
            <a:chOff x="-154428" y="-58867"/>
            <a:chExt cx="1924589" cy="476774"/>
          </a:xfrm>
        </p:grpSpPr>
        <p:sp>
          <p:nvSpPr>
            <p:cNvPr id="3" name="Freeform 3"/>
            <p:cNvSpPr/>
            <p:nvPr/>
          </p:nvSpPr>
          <p:spPr>
            <a:xfrm>
              <a:off x="-154428" y="-34719"/>
              <a:ext cx="1924589" cy="435839"/>
            </a:xfrm>
            <a:custGeom>
              <a:avLst/>
              <a:gdLst/>
              <a:ahLst/>
              <a:cxnLst/>
              <a:rect l="l" t="t" r="r" b="b"/>
              <a:pathLst>
                <a:path w="1714009" h="352949">
                  <a:moveTo>
                    <a:pt x="0" y="0"/>
                  </a:moveTo>
                  <a:lnTo>
                    <a:pt x="1714009" y="0"/>
                  </a:lnTo>
                  <a:lnTo>
                    <a:pt x="1714009" y="352949"/>
                  </a:lnTo>
                  <a:lnTo>
                    <a:pt x="0" y="352949"/>
                  </a:ln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54428" y="-58867"/>
              <a:ext cx="1868428" cy="4767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/>
              <a:r>
                <a:rPr lang="en-US" sz="2499" b="1" dirty="0">
                  <a:solidFill>
                    <a:srgbClr val="000000"/>
                  </a:solidFill>
                  <a:latin typeface="Libre Baskerville"/>
                </a:rPr>
                <a:t>Automated Interaction Only: </a:t>
              </a:r>
              <a:r>
                <a:rPr lang="en-US" sz="2499" dirty="0">
                  <a:solidFill>
                    <a:srgbClr val="000000"/>
                  </a:solidFill>
                  <a:latin typeface="Libre Baskerville"/>
                </a:rPr>
                <a:t>No human involvement; interactions are AI-driven.</a:t>
              </a:r>
              <a:endParaRPr lang="en-US" sz="2499" dirty="0">
                <a:solidFill>
                  <a:srgbClr val="000000"/>
                </a:solidFill>
                <a:latin typeface="Libre Baskerville"/>
                <a:sym typeface="League Spartan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29801" y="5277209"/>
            <a:ext cx="7882808" cy="2120974"/>
            <a:chOff x="-63602" y="-84654"/>
            <a:chExt cx="1844794" cy="5074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009" cy="352949"/>
            </a:xfrm>
            <a:custGeom>
              <a:avLst/>
              <a:gdLst/>
              <a:ahLst/>
              <a:cxnLst/>
              <a:rect l="l" t="t" r="r" b="b"/>
              <a:pathLst>
                <a:path w="1714009" h="352949">
                  <a:moveTo>
                    <a:pt x="0" y="0"/>
                  </a:moveTo>
                  <a:lnTo>
                    <a:pt x="1714009" y="0"/>
                  </a:lnTo>
                  <a:lnTo>
                    <a:pt x="1714009" y="352949"/>
                  </a:lnTo>
                  <a:lnTo>
                    <a:pt x="0" y="352949"/>
                  </a:ln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63602" y="-84654"/>
              <a:ext cx="1844794" cy="507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/>
              <a:r>
                <a:rPr lang="en-US" sz="2499" b="1" dirty="0">
                  <a:solidFill>
                    <a:srgbClr val="000000"/>
                  </a:solidFill>
                  <a:latin typeface="Libre Baskerville"/>
                </a:rPr>
                <a:t>No Clinical Diagnosis: </a:t>
              </a:r>
              <a:r>
                <a:rPr lang="en-US" sz="2499" dirty="0">
                  <a:solidFill>
                    <a:srgbClr val="000000"/>
                  </a:solidFill>
                  <a:latin typeface="Libre Baskerville"/>
                </a:rPr>
                <a:t>The chatbot offers support and resources but does not diagnose or treat mental health conditions.</a:t>
              </a:r>
              <a:endParaRPr lang="en-US" sz="2499" dirty="0">
                <a:solidFill>
                  <a:srgbClr val="000000"/>
                </a:solidFill>
                <a:latin typeface="Libre Baskerville"/>
                <a:sym typeface="League Sparta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19361" y="7680881"/>
            <a:ext cx="7109425" cy="1810252"/>
            <a:chOff x="-3682" y="-61913"/>
            <a:chExt cx="1717691" cy="476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14009" cy="352949"/>
            </a:xfrm>
            <a:custGeom>
              <a:avLst/>
              <a:gdLst/>
              <a:ahLst/>
              <a:cxnLst/>
              <a:rect l="l" t="t" r="r" b="b"/>
              <a:pathLst>
                <a:path w="1714009" h="352949">
                  <a:moveTo>
                    <a:pt x="0" y="0"/>
                  </a:moveTo>
                  <a:lnTo>
                    <a:pt x="1714009" y="0"/>
                  </a:lnTo>
                  <a:lnTo>
                    <a:pt x="1714009" y="352949"/>
                  </a:lnTo>
                  <a:lnTo>
                    <a:pt x="0" y="352949"/>
                  </a:ln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682" y="-61913"/>
              <a:ext cx="1714009" cy="4767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/>
              <a:r>
                <a:rPr lang="en-US" sz="2499" b="1" dirty="0">
                  <a:solidFill>
                    <a:srgbClr val="000000"/>
                  </a:solidFill>
                  <a:latin typeface="Libre Baskerville"/>
                </a:rPr>
                <a:t>Guidance, Not Therapy: </a:t>
              </a:r>
              <a:r>
                <a:rPr lang="en-US" sz="2499" dirty="0">
                  <a:solidFill>
                    <a:srgbClr val="000000"/>
                  </a:solidFill>
                  <a:latin typeface="Libre Baskerville"/>
                </a:rPr>
                <a:t>Acts as a supportive tool rather than a replacement for professional therapy</a:t>
              </a:r>
              <a:endParaRPr lang="en-US" sz="2499" dirty="0">
                <a:solidFill>
                  <a:srgbClr val="000000"/>
                </a:solidFill>
                <a:latin typeface="Libre Baskerville"/>
                <a:sym typeface="League Sparta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324600" y="-22860"/>
            <a:ext cx="15127336" cy="10683158"/>
            <a:chOff x="0" y="-104338"/>
            <a:chExt cx="3984155" cy="2813671"/>
          </a:xfrm>
        </p:grpSpPr>
        <p:sp>
          <p:nvSpPr>
            <p:cNvPr id="12" name="Freeform 12"/>
            <p:cNvSpPr/>
            <p:nvPr/>
          </p:nvSpPr>
          <p:spPr>
            <a:xfrm>
              <a:off x="1651352" y="-104338"/>
              <a:ext cx="2332803" cy="2709333"/>
            </a:xfrm>
            <a:custGeom>
              <a:avLst/>
              <a:gdLst/>
              <a:ahLst/>
              <a:cxnLst/>
              <a:rect l="l" t="t" r="r" b="b"/>
              <a:pathLst>
                <a:path w="2332803" h="2709333">
                  <a:moveTo>
                    <a:pt x="0" y="0"/>
                  </a:moveTo>
                  <a:lnTo>
                    <a:pt x="2332803" y="0"/>
                  </a:lnTo>
                  <a:lnTo>
                    <a:pt x="2332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AE1F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3280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27042" y="514270"/>
            <a:ext cx="15727358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  <a:spcBef>
                <a:spcPct val="0"/>
              </a:spcBef>
            </a:pPr>
            <a:r>
              <a:rPr lang="en-IN" sz="8000" b="1" spc="-199" dirty="0">
                <a:solidFill>
                  <a:srgbClr val="000000"/>
                </a:solidFill>
                <a:latin typeface="League Spartan"/>
              </a:rPr>
              <a:t>Boundaries of the Chatbot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F5FC9904-CD18-3D91-D5BC-4629BB7FCDA3}"/>
              </a:ext>
            </a:extLst>
          </p:cNvPr>
          <p:cNvGrpSpPr/>
          <p:nvPr/>
        </p:nvGrpSpPr>
        <p:grpSpPr>
          <a:xfrm>
            <a:off x="845978" y="3344129"/>
            <a:ext cx="7475221" cy="1665663"/>
            <a:chOff x="-56152" y="-37573"/>
            <a:chExt cx="1968783" cy="438693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21262C25-018B-75EC-E3D6-C11DD83E675B}"/>
                </a:ext>
              </a:extLst>
            </p:cNvPr>
            <p:cNvSpPr/>
            <p:nvPr/>
          </p:nvSpPr>
          <p:spPr>
            <a:xfrm>
              <a:off x="-56152" y="-37573"/>
              <a:ext cx="1924589" cy="438693"/>
            </a:xfrm>
            <a:custGeom>
              <a:avLst/>
              <a:gdLst/>
              <a:ahLst/>
              <a:cxnLst/>
              <a:rect l="l" t="t" r="r" b="b"/>
              <a:pathLst>
                <a:path w="1714009" h="352949">
                  <a:moveTo>
                    <a:pt x="0" y="0"/>
                  </a:moveTo>
                  <a:lnTo>
                    <a:pt x="1714009" y="0"/>
                  </a:lnTo>
                  <a:lnTo>
                    <a:pt x="1714009" y="352949"/>
                  </a:lnTo>
                  <a:lnTo>
                    <a:pt x="0" y="352949"/>
                  </a:ln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DD2A4585-E645-A7FA-B666-2251E833F61A}"/>
                </a:ext>
              </a:extLst>
            </p:cNvPr>
            <p:cNvSpPr txBox="1"/>
            <p:nvPr/>
          </p:nvSpPr>
          <p:spPr>
            <a:xfrm>
              <a:off x="-56152" y="127237"/>
              <a:ext cx="1968783" cy="11649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269874" lvl="1" fontAlgn="base">
                <a:lnSpc>
                  <a:spcPts val="3499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99" b="1" dirty="0">
                  <a:solidFill>
                    <a:srgbClr val="000000"/>
                  </a:solidFill>
                  <a:latin typeface="Libre Baskerville"/>
                </a:rPr>
                <a:t>Conversational Support: </a:t>
              </a:r>
              <a:r>
                <a:rPr lang="en-US" sz="2499" dirty="0">
                  <a:solidFill>
                    <a:srgbClr val="000000"/>
                  </a:solidFill>
                  <a:latin typeface="Libre Baskerville"/>
                </a:rPr>
                <a:t>The chatbot engages users in natural, real-time conversations.</a:t>
              </a:r>
              <a:endParaRPr lang="en-US" sz="2499" dirty="0">
                <a:solidFill>
                  <a:srgbClr val="000000"/>
                </a:solidFill>
                <a:latin typeface="Libre Baskerville"/>
                <a:sym typeface="League Spartan"/>
              </a:endParaRPr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508C1388-16B6-AC7C-B602-40AD514019F1}"/>
              </a:ext>
            </a:extLst>
          </p:cNvPr>
          <p:cNvGrpSpPr/>
          <p:nvPr/>
        </p:nvGrpSpPr>
        <p:grpSpPr>
          <a:xfrm>
            <a:off x="861219" y="5792819"/>
            <a:ext cx="7307422" cy="1370289"/>
            <a:chOff x="3575" y="42299"/>
            <a:chExt cx="1714009" cy="360899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DBFAC0E-6A67-B0B0-8D7C-037C6332D474}"/>
                </a:ext>
              </a:extLst>
            </p:cNvPr>
            <p:cNvSpPr/>
            <p:nvPr/>
          </p:nvSpPr>
          <p:spPr>
            <a:xfrm>
              <a:off x="3575" y="50249"/>
              <a:ext cx="1714009" cy="352949"/>
            </a:xfrm>
            <a:custGeom>
              <a:avLst/>
              <a:gdLst/>
              <a:ahLst/>
              <a:cxnLst/>
              <a:rect l="l" t="t" r="r" b="b"/>
              <a:pathLst>
                <a:path w="1714009" h="352949">
                  <a:moveTo>
                    <a:pt x="0" y="0"/>
                  </a:moveTo>
                  <a:lnTo>
                    <a:pt x="1714009" y="0"/>
                  </a:lnTo>
                  <a:lnTo>
                    <a:pt x="1714009" y="352949"/>
                  </a:lnTo>
                  <a:lnTo>
                    <a:pt x="0" y="352949"/>
                  </a:ln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789A88D9-F188-1C5D-60D7-374BDA087A36}"/>
                </a:ext>
              </a:extLst>
            </p:cNvPr>
            <p:cNvSpPr txBox="1"/>
            <p:nvPr/>
          </p:nvSpPr>
          <p:spPr>
            <a:xfrm>
              <a:off x="3575" y="42299"/>
              <a:ext cx="1678262" cy="35294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/>
              <a:r>
                <a:rPr lang="en-IN" sz="2499" b="1" dirty="0">
                  <a:solidFill>
                    <a:srgbClr val="000000"/>
                  </a:solidFill>
                  <a:latin typeface="Libre Baskerville"/>
                </a:rPr>
                <a:t>Emotion Analysis: </a:t>
              </a:r>
              <a:r>
                <a:rPr lang="en-IN" sz="2499" dirty="0" err="1">
                  <a:solidFill>
                    <a:srgbClr val="000000"/>
                  </a:solidFill>
                  <a:latin typeface="Libre Baskerville"/>
                </a:rPr>
                <a:t>Analyzes</a:t>
              </a:r>
              <a:r>
                <a:rPr lang="en-IN" sz="2499" dirty="0">
                  <a:solidFill>
                    <a:srgbClr val="000000"/>
                  </a:solidFill>
                  <a:latin typeface="Libre Baskerville"/>
                </a:rPr>
                <a:t> user inputs to understand emotional states.</a:t>
              </a:r>
              <a:endParaRPr lang="en-US" sz="2499" dirty="0">
                <a:solidFill>
                  <a:srgbClr val="000000"/>
                </a:solidFill>
                <a:latin typeface="Libre Baskerville"/>
                <a:sym typeface="League Spartan"/>
              </a:endParaRPr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AE68BCBE-DE3D-6773-7E2C-433065E451FB}"/>
              </a:ext>
            </a:extLst>
          </p:cNvPr>
          <p:cNvGrpSpPr/>
          <p:nvPr/>
        </p:nvGrpSpPr>
        <p:grpSpPr>
          <a:xfrm>
            <a:off x="845978" y="7915953"/>
            <a:ext cx="7307422" cy="1340108"/>
            <a:chOff x="0" y="-1"/>
            <a:chExt cx="1714009" cy="352950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D701BF2-8A7E-C90E-32E2-AAEC22C761CE}"/>
                </a:ext>
              </a:extLst>
            </p:cNvPr>
            <p:cNvSpPr/>
            <p:nvPr/>
          </p:nvSpPr>
          <p:spPr>
            <a:xfrm>
              <a:off x="0" y="0"/>
              <a:ext cx="1714009" cy="352949"/>
            </a:xfrm>
            <a:custGeom>
              <a:avLst/>
              <a:gdLst/>
              <a:ahLst/>
              <a:cxnLst/>
              <a:rect l="l" t="t" r="r" b="b"/>
              <a:pathLst>
                <a:path w="1714009" h="352949">
                  <a:moveTo>
                    <a:pt x="0" y="0"/>
                  </a:moveTo>
                  <a:lnTo>
                    <a:pt x="1714009" y="0"/>
                  </a:lnTo>
                  <a:lnTo>
                    <a:pt x="1714009" y="352949"/>
                  </a:lnTo>
                  <a:lnTo>
                    <a:pt x="0" y="352949"/>
                  </a:ln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2456291C-4A12-C488-1F8E-9364FC237966}"/>
                </a:ext>
              </a:extLst>
            </p:cNvPr>
            <p:cNvSpPr txBox="1"/>
            <p:nvPr/>
          </p:nvSpPr>
          <p:spPr>
            <a:xfrm>
              <a:off x="0" y="-1"/>
              <a:ext cx="1714009" cy="352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/>
              <a:r>
                <a:rPr lang="en-US" sz="2499" b="1" dirty="0">
                  <a:solidFill>
                    <a:srgbClr val="000000"/>
                  </a:solidFill>
                  <a:latin typeface="Libre Baskerville"/>
                </a:rPr>
                <a:t>Actionable Insights: </a:t>
              </a:r>
              <a:r>
                <a:rPr lang="en-US" sz="2499" dirty="0">
                  <a:solidFill>
                    <a:srgbClr val="000000"/>
                  </a:solidFill>
                  <a:latin typeface="Libre Baskerville"/>
                </a:rPr>
                <a:t>Provides suggestions and resources based on user moods and interactions.</a:t>
              </a:r>
              <a:endParaRPr lang="en-US" sz="2499" dirty="0">
                <a:solidFill>
                  <a:srgbClr val="000000"/>
                </a:solidFill>
                <a:latin typeface="Libre Baskerville"/>
                <a:sym typeface="League Spartan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DCAF881-F55C-8CB9-5731-5352BD36E197}"/>
              </a:ext>
            </a:extLst>
          </p:cNvPr>
          <p:cNvSpPr txBox="1"/>
          <p:nvPr/>
        </p:nvSpPr>
        <p:spPr>
          <a:xfrm>
            <a:off x="1823246" y="2472256"/>
            <a:ext cx="5640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rgbClr val="000000"/>
                </a:solidFill>
                <a:latin typeface="League Spartan"/>
              </a:rPr>
              <a:t>Core Functionalities</a:t>
            </a:r>
            <a:r>
              <a:rPr lang="en-IN" sz="3000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7A8C27-9F92-B747-AD9A-9844A45B47B5}"/>
              </a:ext>
            </a:extLst>
          </p:cNvPr>
          <p:cNvSpPr txBox="1"/>
          <p:nvPr/>
        </p:nvSpPr>
        <p:spPr>
          <a:xfrm>
            <a:off x="11734800" y="2311412"/>
            <a:ext cx="297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rgbClr val="000000"/>
                </a:solidFill>
                <a:latin typeface="League Spartan"/>
              </a:rPr>
              <a:t>Limitations:</a:t>
            </a: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6CF0458D-5780-93D0-7BB4-FBB5AB76F998}"/>
              </a:ext>
            </a:extLst>
          </p:cNvPr>
          <p:cNvSpPr/>
          <p:nvPr/>
        </p:nvSpPr>
        <p:spPr>
          <a:xfrm>
            <a:off x="16033737" y="356302"/>
            <a:ext cx="1660434" cy="1334385"/>
          </a:xfrm>
          <a:custGeom>
            <a:avLst/>
            <a:gdLst/>
            <a:ahLst/>
            <a:cxnLst/>
            <a:rect l="l" t="t" r="r" b="b"/>
            <a:pathLst>
              <a:path w="1660434" h="1334385">
                <a:moveTo>
                  <a:pt x="0" y="0"/>
                </a:moveTo>
                <a:lnTo>
                  <a:pt x="1660434" y="0"/>
                </a:lnTo>
                <a:lnTo>
                  <a:pt x="1660434" y="1334385"/>
                </a:lnTo>
                <a:lnTo>
                  <a:pt x="0" y="1334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957433" y="2781300"/>
            <a:ext cx="4996875" cy="7215299"/>
            <a:chOff x="0" y="0"/>
            <a:chExt cx="1316049" cy="16476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AAE1F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16049" cy="1685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5563" y="2781300"/>
            <a:ext cx="4996875" cy="7215299"/>
            <a:chOff x="0" y="0"/>
            <a:chExt cx="1316049" cy="16476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AAE1F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16049" cy="1685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980" y="2781300"/>
            <a:ext cx="4996875" cy="7215299"/>
            <a:chOff x="0" y="0"/>
            <a:chExt cx="1316049" cy="16476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AAE1F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16049" cy="1685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987797" y="3494757"/>
            <a:ext cx="4654641" cy="2692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99" b="1" dirty="0">
                <a:solidFill>
                  <a:srgbClr val="000000"/>
                </a:solidFill>
                <a:latin typeface="Libre Baskerville"/>
              </a:rPr>
              <a:t>Sign-Up Form: </a:t>
            </a:r>
            <a:r>
              <a:rPr lang="en-US" sz="2499" dirty="0">
                <a:solidFill>
                  <a:srgbClr val="000000"/>
                </a:solidFill>
                <a:latin typeface="Libre Baskerville"/>
              </a:rPr>
              <a:t>Collects essential information: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Libre Baskerville"/>
              </a:rPr>
              <a:t>First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Libre Baskerville"/>
              </a:rPr>
              <a:t>Last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Libre Baskerville"/>
              </a:rPr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Libre Baskerville"/>
              </a:rPr>
              <a:t>Gender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Libre Baskerville"/>
              </a:rPr>
              <a:t>Zip 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100" y="3511689"/>
            <a:ext cx="4823027" cy="230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99" b="1" dirty="0">
                <a:solidFill>
                  <a:srgbClr val="000000"/>
                </a:solidFill>
                <a:latin typeface="Libre Baskerville"/>
              </a:rPr>
              <a:t>Access Control: </a:t>
            </a:r>
            <a:r>
              <a:rPr lang="en-US" sz="2499" dirty="0">
                <a:solidFill>
                  <a:srgbClr val="000000"/>
                </a:solidFill>
                <a:latin typeface="Libre Baskerville"/>
              </a:rPr>
              <a:t>Users select between: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Libre Baskerville"/>
              </a:rPr>
              <a:t>CSULB Student/Faculty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Libre Baskerville"/>
              </a:rPr>
              <a:t>Non-CSULB Student</a:t>
            </a:r>
          </a:p>
          <a:p>
            <a:r>
              <a:rPr lang="en-US" sz="2499" dirty="0">
                <a:solidFill>
                  <a:srgbClr val="000000"/>
                </a:solidFill>
                <a:latin typeface="Libre Baskerville"/>
              </a:rPr>
              <a:t>Ensures tailored support based on user type.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29696" y="3193439"/>
            <a:ext cx="4862964" cy="230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99" dirty="0">
              <a:solidFill>
                <a:srgbClr val="000000"/>
              </a:solidFill>
              <a:latin typeface="Libre Baskerville"/>
            </a:endParaRPr>
          </a:p>
          <a:p>
            <a:pPr lvl="1"/>
            <a:r>
              <a:rPr lang="en-US" sz="2499" b="1" dirty="0">
                <a:solidFill>
                  <a:srgbClr val="000000"/>
                </a:solidFill>
                <a:latin typeface="Libre Baskerville"/>
              </a:rPr>
              <a:t>Personalization: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Libre Baskerville"/>
              </a:rPr>
              <a:t>Uses collected information to provide relevant resources and responses.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6898" y="575981"/>
            <a:ext cx="17054203" cy="100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IN" sz="6500" b="1" spc="-130" dirty="0">
                <a:solidFill>
                  <a:srgbClr val="000000"/>
                </a:solidFill>
                <a:latin typeface="League Spartan"/>
              </a:rPr>
              <a:t>User Module</a:t>
            </a:r>
            <a:endParaRPr lang="en-US" sz="6500" b="1" spc="-130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907571" y="1845826"/>
            <a:ext cx="1268982" cy="1476756"/>
            <a:chOff x="0" y="0"/>
            <a:chExt cx="334218" cy="388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4218" cy="388940"/>
            </a:xfrm>
            <a:custGeom>
              <a:avLst/>
              <a:gdLst/>
              <a:ahLst/>
              <a:cxnLst/>
              <a:rect l="l" t="t" r="r" b="b"/>
              <a:pathLst>
                <a:path w="334218" h="388940">
                  <a:moveTo>
                    <a:pt x="0" y="0"/>
                  </a:moveTo>
                  <a:lnTo>
                    <a:pt x="334218" y="0"/>
                  </a:lnTo>
                  <a:lnTo>
                    <a:pt x="334218" y="388940"/>
                  </a:lnTo>
                  <a:lnTo>
                    <a:pt x="0" y="388940"/>
                  </a:ln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23825"/>
              <a:ext cx="334218" cy="512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509509" y="1534790"/>
            <a:ext cx="1299463" cy="1842923"/>
            <a:chOff x="0" y="-326967"/>
            <a:chExt cx="342246" cy="485379"/>
          </a:xfrm>
        </p:grpSpPr>
        <p:sp>
          <p:nvSpPr>
            <p:cNvPr id="23" name="Freeform 23"/>
            <p:cNvSpPr/>
            <p:nvPr/>
          </p:nvSpPr>
          <p:spPr>
            <a:xfrm>
              <a:off x="8028" y="-230528"/>
              <a:ext cx="334218" cy="388940"/>
            </a:xfrm>
            <a:custGeom>
              <a:avLst/>
              <a:gdLst/>
              <a:ahLst/>
              <a:cxnLst/>
              <a:rect l="l" t="t" r="r" b="b"/>
              <a:pathLst>
                <a:path w="334218" h="388940">
                  <a:moveTo>
                    <a:pt x="0" y="0"/>
                  </a:moveTo>
                  <a:lnTo>
                    <a:pt x="334218" y="0"/>
                  </a:lnTo>
                  <a:lnTo>
                    <a:pt x="334218" y="388940"/>
                  </a:lnTo>
                  <a:lnTo>
                    <a:pt x="0" y="388940"/>
                  </a:ln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26967"/>
              <a:ext cx="334218" cy="475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141926" y="1908841"/>
            <a:ext cx="1268982" cy="1476756"/>
            <a:chOff x="0" y="0"/>
            <a:chExt cx="334218" cy="3889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4218" cy="388940"/>
            </a:xfrm>
            <a:custGeom>
              <a:avLst/>
              <a:gdLst/>
              <a:ahLst/>
              <a:cxnLst/>
              <a:rect l="l" t="t" r="r" b="b"/>
              <a:pathLst>
                <a:path w="334218" h="388940">
                  <a:moveTo>
                    <a:pt x="0" y="0"/>
                  </a:moveTo>
                  <a:lnTo>
                    <a:pt x="334218" y="0"/>
                  </a:lnTo>
                  <a:lnTo>
                    <a:pt x="334218" y="388940"/>
                  </a:lnTo>
                  <a:lnTo>
                    <a:pt x="0" y="388940"/>
                  </a:lnTo>
                  <a:close/>
                </a:path>
              </a:pathLst>
            </a:custGeom>
            <a:solidFill>
              <a:srgbClr val="EAF73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23825"/>
              <a:ext cx="334218" cy="512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</a:t>
              </a:r>
            </a:p>
          </p:txBody>
        </p:sp>
      </p:grpSp>
      <p:pic>
        <p:nvPicPr>
          <p:cNvPr id="33" name="Picture 32" descr="A screenshot of a chatbot&#10;&#10;Description automatically generated">
            <a:extLst>
              <a:ext uri="{FF2B5EF4-FFF2-40B4-BE49-F238E27FC236}">
                <a16:creationId xmlns:a16="http://schemas.microsoft.com/office/drawing/2014/main" id="{E64D78F6-C774-EB6F-B7E3-BF2542BC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r="26500" b="48551"/>
          <a:stretch/>
        </p:blipFill>
        <p:spPr>
          <a:xfrm>
            <a:off x="901721" y="6187935"/>
            <a:ext cx="5052588" cy="3885701"/>
          </a:xfrm>
          <a:prstGeom prst="rect">
            <a:avLst/>
          </a:prstGeom>
        </p:spPr>
      </p:pic>
      <p:pic>
        <p:nvPicPr>
          <p:cNvPr id="35" name="Picture 34" descr="A screen shot of a sign up form&#10;&#10;Description automatically generated">
            <a:extLst>
              <a:ext uri="{FF2B5EF4-FFF2-40B4-BE49-F238E27FC236}">
                <a16:creationId xmlns:a16="http://schemas.microsoft.com/office/drawing/2014/main" id="{0F6966E6-C30A-AB94-18F6-F2BBCCDCB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6" t="10214" r="31756" b="12365"/>
          <a:stretch/>
        </p:blipFill>
        <p:spPr>
          <a:xfrm>
            <a:off x="6589850" y="6161129"/>
            <a:ext cx="5052589" cy="3885700"/>
          </a:xfrm>
          <a:prstGeom prst="rect">
            <a:avLst/>
          </a:prstGeom>
        </p:spPr>
      </p:pic>
      <p:pic>
        <p:nvPicPr>
          <p:cNvPr id="37" name="Picture 36" descr="A screenshot of a chatbot&#10;&#10;Description automatically generated">
            <a:extLst>
              <a:ext uri="{FF2B5EF4-FFF2-40B4-BE49-F238E27FC236}">
                <a16:creationId xmlns:a16="http://schemas.microsoft.com/office/drawing/2014/main" id="{21417B3F-469C-2A70-BFBA-3D1A4F113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6" t="5657" r="35712" b="9411"/>
          <a:stretch/>
        </p:blipFill>
        <p:spPr>
          <a:xfrm>
            <a:off x="12262739" y="5667841"/>
            <a:ext cx="5012116" cy="4378988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1E575835-AD3C-35B6-F836-EEECB0B39216}"/>
              </a:ext>
            </a:extLst>
          </p:cNvPr>
          <p:cNvSpPr/>
          <p:nvPr/>
        </p:nvSpPr>
        <p:spPr>
          <a:xfrm>
            <a:off x="14554200" y="491022"/>
            <a:ext cx="3256022" cy="858406"/>
          </a:xfrm>
          <a:custGeom>
            <a:avLst/>
            <a:gdLst/>
            <a:ahLst/>
            <a:cxnLst/>
            <a:rect l="l" t="t" r="r" b="b"/>
            <a:pathLst>
              <a:path w="3256022" h="858406">
                <a:moveTo>
                  <a:pt x="0" y="0"/>
                </a:moveTo>
                <a:lnTo>
                  <a:pt x="3256022" y="0"/>
                </a:lnTo>
                <a:lnTo>
                  <a:pt x="3256022" y="858406"/>
                </a:lnTo>
                <a:lnTo>
                  <a:pt x="0" y="858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DF37F-D1A2-4031-654F-7E013DD1D09A}"/>
              </a:ext>
            </a:extLst>
          </p:cNvPr>
          <p:cNvSpPr txBox="1"/>
          <p:nvPr/>
        </p:nvSpPr>
        <p:spPr>
          <a:xfrm>
            <a:off x="4724400" y="3390900"/>
            <a:ext cx="914400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500" b="1" spc="-130" dirty="0">
                <a:solidFill>
                  <a:srgbClr val="000000"/>
                </a:solidFill>
                <a:latin typeface="League Spartan"/>
              </a:rPr>
              <a:t>Live Demo of the AI-Powered Mental Health Chatbot</a:t>
            </a:r>
            <a:endParaRPr lang="en-IN" sz="6500" b="1" spc="-130" dirty="0">
              <a:solidFill>
                <a:srgbClr val="000000"/>
              </a:solidFill>
              <a:latin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1262437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465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1967300"/>
            <a:ext cx="18288000" cy="7953100"/>
            <a:chOff x="0" y="0"/>
            <a:chExt cx="1316049" cy="16476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AAE1F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16049" cy="1685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16899" y="491022"/>
            <a:ext cx="17010149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IN" sz="6500" b="1" spc="-130" dirty="0">
                <a:solidFill>
                  <a:srgbClr val="000000"/>
                </a:solidFill>
                <a:latin typeface="League Spartan"/>
              </a:rPr>
              <a:t>Technical Architecture</a:t>
            </a:r>
            <a:endParaRPr lang="en-US" sz="6500" b="1" spc="-130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03CF10-81D7-0631-AFB8-D3C53841BD62}"/>
              </a:ext>
            </a:extLst>
          </p:cNvPr>
          <p:cNvSpPr txBox="1"/>
          <p:nvPr/>
        </p:nvSpPr>
        <p:spPr>
          <a:xfrm>
            <a:off x="630346" y="2171700"/>
            <a:ext cx="17442501" cy="727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Backend: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Python: </a:t>
            </a:r>
            <a:r>
              <a:rPr lang="en-US" sz="3200" dirty="0"/>
              <a:t>Core language for backend logic and integration.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Flask: </a:t>
            </a:r>
            <a:r>
              <a:rPr lang="en-US" sz="3200" dirty="0"/>
              <a:t>Manages HTTP routes, form submissions, and frontend-backend communication.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/>
              <a:t>SQLAlchemy</a:t>
            </a:r>
            <a:r>
              <a:rPr lang="en-US" sz="3200" b="1" dirty="0"/>
              <a:t>: </a:t>
            </a:r>
            <a:r>
              <a:rPr lang="en-US" sz="3200" dirty="0"/>
              <a:t>Simplifies database operations for user signups and potential data logging.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NLTK: </a:t>
            </a:r>
            <a:r>
              <a:rPr lang="en-US" sz="3200" dirty="0"/>
              <a:t>Processes user inputs using Natural Language Processing for text tokenization and lemmatization.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/>
              <a:t>Keras</a:t>
            </a:r>
            <a:r>
              <a:rPr lang="en-US" sz="3200" b="1" dirty="0"/>
              <a:t>: </a:t>
            </a:r>
            <a:r>
              <a:rPr lang="en-US" sz="3200" dirty="0"/>
              <a:t>Loads and uses a pre-trained deep learning model (model.h5) for chatbot predictions.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JSON: </a:t>
            </a:r>
            <a:r>
              <a:rPr lang="en-US" sz="3200" dirty="0"/>
              <a:t>Parses and handles intents and response data for chatbot functionality.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Pickle: </a:t>
            </a:r>
            <a:r>
              <a:rPr lang="en-US" sz="3200" dirty="0"/>
              <a:t>Efficiently loads serialized preprocessed data (</a:t>
            </a:r>
            <a:r>
              <a:rPr lang="en-US" sz="3200" dirty="0" err="1"/>
              <a:t>texts.pkl</a:t>
            </a:r>
            <a:r>
              <a:rPr lang="en-US" sz="3200" dirty="0"/>
              <a:t> and </a:t>
            </a:r>
            <a:r>
              <a:rPr lang="en-US" sz="3200" dirty="0" err="1"/>
              <a:t>labels.pkl</a:t>
            </a:r>
            <a:r>
              <a:rPr lang="en-US" sz="3200" dirty="0"/>
              <a:t>) to support fast response times.</a:t>
            </a:r>
            <a:endParaRPr lang="en-IN" sz="3200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B8F067B-B9E9-94BA-F093-932040AA2B59}"/>
              </a:ext>
            </a:extLst>
          </p:cNvPr>
          <p:cNvSpPr/>
          <p:nvPr/>
        </p:nvSpPr>
        <p:spPr>
          <a:xfrm>
            <a:off x="14554200" y="491022"/>
            <a:ext cx="3256022" cy="858406"/>
          </a:xfrm>
          <a:custGeom>
            <a:avLst/>
            <a:gdLst/>
            <a:ahLst/>
            <a:cxnLst/>
            <a:rect l="l" t="t" r="r" b="b"/>
            <a:pathLst>
              <a:path w="3256022" h="858406">
                <a:moveTo>
                  <a:pt x="0" y="0"/>
                </a:moveTo>
                <a:lnTo>
                  <a:pt x="3256022" y="0"/>
                </a:lnTo>
                <a:lnTo>
                  <a:pt x="3256022" y="858406"/>
                </a:lnTo>
                <a:lnTo>
                  <a:pt x="0" y="858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1000</Words>
  <Application>Microsoft Office PowerPoint</Application>
  <PresentationFormat>Custom</PresentationFormat>
  <Paragraphs>145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Aptos</vt:lpstr>
      <vt:lpstr>Libre Baskerville</vt:lpstr>
      <vt:lpstr>League Spartan</vt:lpstr>
      <vt:lpstr>Libre Baskerville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Blue and Yellow Illustrative Animated Mental Health Presentation</dc:title>
  <cp:lastModifiedBy>Prithvi raju V</cp:lastModifiedBy>
  <cp:revision>58</cp:revision>
  <dcterms:created xsi:type="dcterms:W3CDTF">2006-08-16T00:00:00Z</dcterms:created>
  <dcterms:modified xsi:type="dcterms:W3CDTF">2024-12-11T03:05:22Z</dcterms:modified>
  <dc:identifier>DAGWP1V8P1I</dc:identifier>
</cp:coreProperties>
</file>